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Bree Serif" charset="1" panose="02000503040000020004"/>
      <p:regular r:id="rId33"/>
    </p:embeddedFont>
    <p:embeddedFont>
      <p:font typeface="Montaser Arabic Bold" charset="1" panose="000008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33" Target="fonts/font33.fntdata" Type="http://schemas.openxmlformats.org/officeDocument/2006/relationships/font"/><Relationship Id="rId34" Target="notesSlides/notesSlide2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3.xml" Type="http://schemas.openxmlformats.org/officeDocument/2006/relationships/notesSlide"/><Relationship Id="rId37" Target="notesSlides/notesSlide4.xml" Type="http://schemas.openxmlformats.org/officeDocument/2006/relationships/notesSlide"/><Relationship Id="rId38" Target="notesSlides/notesSlide5.xml" Type="http://schemas.openxmlformats.org/officeDocument/2006/relationships/notesSlide"/><Relationship Id="rId39" Target="notesSlides/notesSlide6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7.xml" Type="http://schemas.openxmlformats.org/officeDocument/2006/relationships/notesSlide"/><Relationship Id="rId41" Target="notesSlides/notesSlide8.xml" Type="http://schemas.openxmlformats.org/officeDocument/2006/relationships/notesSlide"/><Relationship Id="rId42" Target="notesSlides/notesSlide9.xml" Type="http://schemas.openxmlformats.org/officeDocument/2006/relationships/notesSlide"/><Relationship Id="rId43" Target="notesSlides/notesSlide10.xml" Type="http://schemas.openxmlformats.org/officeDocument/2006/relationships/notesSlide"/><Relationship Id="rId44" Target="notesSlides/notesSlide11.xml" Type="http://schemas.openxmlformats.org/officeDocument/2006/relationships/notesSlide"/><Relationship Id="rId45" Target="notesSlides/notesSlide12.xml" Type="http://schemas.openxmlformats.org/officeDocument/2006/relationships/notesSlide"/><Relationship Id="rId46" Target="notesSlides/notesSlide13.xml" Type="http://schemas.openxmlformats.org/officeDocument/2006/relationships/notesSlide"/><Relationship Id="rId47" Target="notesSlides/notesSlide14.xml" Type="http://schemas.openxmlformats.org/officeDocument/2006/relationships/notesSlide"/><Relationship Id="rId48" Target="notesSlides/notesSlide15.xml" Type="http://schemas.openxmlformats.org/officeDocument/2006/relationships/notesSlide"/><Relationship Id="rId49" Target="notesSlides/notesSlide16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7.xml" Type="http://schemas.openxmlformats.org/officeDocument/2006/relationships/notesSlide"/><Relationship Id="rId51" Target="notesSlides/notesSlide18.xml" Type="http://schemas.openxmlformats.org/officeDocument/2006/relationships/notesSlide"/><Relationship Id="rId52" Target="notesSlides/notesSlide19.xml" Type="http://schemas.openxmlformats.org/officeDocument/2006/relationships/notesSlide"/><Relationship Id="rId53" Target="notesSlides/notesSlide20.xml" Type="http://schemas.openxmlformats.org/officeDocument/2006/relationships/notesSlide"/><Relationship Id="rId54" Target="notesSlides/notesSlide21.xml" Type="http://schemas.openxmlformats.org/officeDocument/2006/relationships/notesSlide"/><Relationship Id="rId55" Target="notesSlides/notesSlide22.xml" Type="http://schemas.openxmlformats.org/officeDocument/2006/relationships/notesSlide"/><Relationship Id="rId56" Target="notesSlides/notesSlide23.xml" Type="http://schemas.openxmlformats.org/officeDocument/2006/relationships/notesSlide"/><Relationship Id="rId57" Target="notesSlides/notesSlide24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17" Target="../media/image63.png" Type="http://schemas.openxmlformats.org/officeDocument/2006/relationships/image"/><Relationship Id="rId18" Target="../media/image64.png" Type="http://schemas.openxmlformats.org/officeDocument/2006/relationships/image"/><Relationship Id="rId19" Target="../media/image65.svg" Type="http://schemas.openxmlformats.org/officeDocument/2006/relationships/image"/><Relationship Id="rId2" Target="../notesSlides/notesSlide10.xml" Type="http://schemas.openxmlformats.org/officeDocument/2006/relationships/notesSlide"/><Relationship Id="rId20" Target="../media/image2.png" Type="http://schemas.openxmlformats.org/officeDocument/2006/relationships/image"/><Relationship Id="rId21" Target="../media/image3.png" Type="http://schemas.openxmlformats.org/officeDocument/2006/relationships/image"/><Relationship Id="rId3" Target="../media/image41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svg" Type="http://schemas.openxmlformats.org/officeDocument/2006/relationships/image"/><Relationship Id="rId11" Target="https://docs.google.com/spreadsheets/d/1H5keKaWof0xqLXUmv60padExFnC2GWQxucdsABtN3HA/edit?gid=468626615#gid=468626615" TargetMode="External" Type="http://schemas.openxmlformats.org/officeDocument/2006/relationships/hyperlink"/><Relationship Id="rId12" Target="../media/image72.png" Type="http://schemas.openxmlformats.org/officeDocument/2006/relationships/image"/><Relationship Id="rId13" Target="../media/image43.png" Type="http://schemas.openxmlformats.org/officeDocument/2006/relationships/image"/><Relationship Id="rId14" Target="../media/image2.png" Type="http://schemas.openxmlformats.org/officeDocument/2006/relationships/image"/><Relationship Id="rId15" Target="../media/image3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41.pn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https://mavenanalytics.io/data-playground?order=number_of_records,desc&amp;search=candy" TargetMode="External" Type="http://schemas.openxmlformats.org/officeDocument/2006/relationships/hyperlink"/><Relationship Id="rId7" Target="../media/image68.png" Type="http://schemas.openxmlformats.org/officeDocument/2006/relationships/image"/><Relationship Id="rId8" Target="../media/image69.sv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41.png" Type="http://schemas.openxmlformats.org/officeDocument/2006/relationships/image"/><Relationship Id="rId4" Target="../media/image73.png" Type="http://schemas.openxmlformats.org/officeDocument/2006/relationships/image"/><Relationship Id="rId5" Target="../media/image43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41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1.png" Type="http://schemas.openxmlformats.org/officeDocument/2006/relationships/image"/><Relationship Id="rId4" Target="../media/image79.jpeg" Type="http://schemas.openxmlformats.org/officeDocument/2006/relationships/image"/><Relationship Id="rId5" Target="../media/image9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41.png" Type="http://schemas.openxmlformats.org/officeDocument/2006/relationships/image"/><Relationship Id="rId4" Target="../media/image80.png" Type="http://schemas.openxmlformats.org/officeDocument/2006/relationships/image"/><Relationship Id="rId5" Target="https://drive.google.com/drive/folders/1KERkL1V9Xub7QQFXiUPVkVJ_4Om6GNgm?usp=sharing" TargetMode="External" Type="http://schemas.openxmlformats.org/officeDocument/2006/relationships/hyperlink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41.png" Type="http://schemas.openxmlformats.org/officeDocument/2006/relationships/image"/><Relationship Id="rId4" Target="../media/image81.png" Type="http://schemas.openxmlformats.org/officeDocument/2006/relationships/image"/><Relationship Id="rId5" Target="../media/image43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41.png" Type="http://schemas.openxmlformats.org/officeDocument/2006/relationships/image"/><Relationship Id="rId4" Target="../media/image82.png" Type="http://schemas.openxmlformats.org/officeDocument/2006/relationships/image"/><Relationship Id="rId5" Target="../media/image43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2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svg" Type="http://schemas.openxmlformats.org/officeDocument/2006/relationships/image"/><Relationship Id="rId11" Target="../media/image88.png" Type="http://schemas.openxmlformats.org/officeDocument/2006/relationships/image"/><Relationship Id="rId12" Target="../media/image89.svg" Type="http://schemas.openxmlformats.org/officeDocument/2006/relationships/image"/><Relationship Id="rId13" Target="../media/image2.png" Type="http://schemas.openxmlformats.org/officeDocument/2006/relationships/image"/><Relationship Id="rId14" Target="../media/image3.pn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41.pn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svg" Type="http://schemas.openxmlformats.org/officeDocument/2006/relationships/image"/><Relationship Id="rId12" Target="../media/image2.png" Type="http://schemas.openxmlformats.org/officeDocument/2006/relationships/image"/><Relationship Id="rId13" Target="../media/image3.png" Type="http://schemas.openxmlformats.org/officeDocument/2006/relationships/image"/><Relationship Id="rId2" Target="../notesSlides/notesSlide19.xml" Type="http://schemas.openxmlformats.org/officeDocument/2006/relationships/notesSlide"/><Relationship Id="rId3" Target="../media/image41.png" Type="http://schemas.openxmlformats.org/officeDocument/2006/relationships/image"/><Relationship Id="rId4" Target="../media/image90.png" Type="http://schemas.openxmlformats.org/officeDocument/2006/relationships/image"/><Relationship Id="rId5" Target="../media/image43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86.png" Type="http://schemas.openxmlformats.org/officeDocument/2006/relationships/image"/><Relationship Id="rId9" Target="../media/image8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12.jpeg" Type="http://schemas.openxmlformats.org/officeDocument/2006/relationships/image"/><Relationship Id="rId12" Target="../media/image13.jpeg" Type="http://schemas.openxmlformats.org/officeDocument/2006/relationships/image"/><Relationship Id="rId13" Target="../media/image14.jpeg" Type="http://schemas.openxmlformats.org/officeDocument/2006/relationships/image"/><Relationship Id="rId14" Target="../media/image2.png" Type="http://schemas.openxmlformats.org/officeDocument/2006/relationships/image"/><Relationship Id="rId15" Target="../media/image3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41.png" Type="http://schemas.openxmlformats.org/officeDocument/2006/relationships/image"/><Relationship Id="rId4" Target="../media/image91.jpeg" Type="http://schemas.openxmlformats.org/officeDocument/2006/relationships/image"/><Relationship Id="rId5" Target="../media/image9.png" Type="http://schemas.openxmlformats.org/officeDocument/2006/relationships/image"/><Relationship Id="rId6" Target="../media/image92.jpe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41.png" Type="http://schemas.openxmlformats.org/officeDocument/2006/relationships/image"/><Relationship Id="rId4" Target="../media/image91.jpeg" Type="http://schemas.openxmlformats.org/officeDocument/2006/relationships/image"/><Relationship Id="rId5" Target="../media/image9.png" Type="http://schemas.openxmlformats.org/officeDocument/2006/relationships/image"/><Relationship Id="rId6" Target="../media/image93.jpe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svg" Type="http://schemas.openxmlformats.org/officeDocument/2006/relationships/image"/><Relationship Id="rId12" Target="../media/image2.png" Type="http://schemas.openxmlformats.org/officeDocument/2006/relationships/image"/><Relationship Id="rId13" Target="../media/image3.png" Type="http://schemas.openxmlformats.org/officeDocument/2006/relationships/image"/><Relationship Id="rId2" Target="../notesSlides/notesSlide22.xml" Type="http://schemas.openxmlformats.org/officeDocument/2006/relationships/notesSlide"/><Relationship Id="rId3" Target="../media/image41.png" Type="http://schemas.openxmlformats.org/officeDocument/2006/relationships/image"/><Relationship Id="rId4" Target="../media/image94.jpeg" Type="http://schemas.openxmlformats.org/officeDocument/2006/relationships/image"/><Relationship Id="rId5" Target="../media/image43.png" Type="http://schemas.openxmlformats.org/officeDocument/2006/relationships/image"/><Relationship Id="rId6" Target="../media/image95.jpeg" Type="http://schemas.openxmlformats.org/officeDocument/2006/relationships/image"/><Relationship Id="rId7" Target="../media/image96.jpeg" Type="http://schemas.openxmlformats.org/officeDocument/2006/relationships/image"/><Relationship Id="rId8" Target="../media/image86.png" Type="http://schemas.openxmlformats.org/officeDocument/2006/relationships/image"/><Relationship Id="rId9" Target="../media/image8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2.svg" Type="http://schemas.openxmlformats.org/officeDocument/2006/relationships/image"/><Relationship Id="rId12" Target="../media/image103.png" Type="http://schemas.openxmlformats.org/officeDocument/2006/relationships/image"/><Relationship Id="rId13" Target="../media/image104.png" Type="http://schemas.openxmlformats.org/officeDocument/2006/relationships/image"/><Relationship Id="rId14" Target="../media/image105.svg" Type="http://schemas.openxmlformats.org/officeDocument/2006/relationships/image"/><Relationship Id="rId15" Target="../media/image106.png" Type="http://schemas.openxmlformats.org/officeDocument/2006/relationships/image"/><Relationship Id="rId16" Target="../media/image107.svg" Type="http://schemas.openxmlformats.org/officeDocument/2006/relationships/image"/><Relationship Id="rId17" Target="https://mavenanalytics.io/data-playground?order=number_of_records,desc&amp;search=candy" TargetMode="External" Type="http://schemas.openxmlformats.org/officeDocument/2006/relationships/hyperlink"/><Relationship Id="rId18" Target="https://whimsical.com/tim-6-revou-us-candy-distributor-77BbdCxq7nhKg8ZRo4iZhh" TargetMode="External" Type="http://schemas.openxmlformats.org/officeDocument/2006/relationships/hyperlink"/><Relationship Id="rId19" Target="https://docs.google.com/spreadsheets/d/1H5keKaWof0xqLXUmv60padExFnC2GWQxucdsABtN3HA/edit?gid=468626615#gid=468626615" TargetMode="External" Type="http://schemas.openxmlformats.org/officeDocument/2006/relationships/hyperlink"/><Relationship Id="rId2" Target="../notesSlides/notesSlide24.xml" Type="http://schemas.openxmlformats.org/officeDocument/2006/relationships/notesSlide"/><Relationship Id="rId20" Target="https://drive.google.com/drive/folders/1KERkL1V9Xub7QQFXiUPVkVJ_4Om6GNgm" TargetMode="External" Type="http://schemas.openxmlformats.org/officeDocument/2006/relationships/hyperlink"/><Relationship Id="rId21" Target="../media/image2.png" Type="http://schemas.openxmlformats.org/officeDocument/2006/relationships/image"/><Relationship Id="rId2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99.png" Type="http://schemas.openxmlformats.org/officeDocument/2006/relationships/image"/><Relationship Id="rId9" Target="../media/image10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19.jpeg" Type="http://schemas.openxmlformats.org/officeDocument/2006/relationships/image"/><Relationship Id="rId12" Target="../media/image20.jpeg" Type="http://schemas.openxmlformats.org/officeDocument/2006/relationships/image"/><Relationship Id="rId13" Target="../media/image2.png" Type="http://schemas.openxmlformats.org/officeDocument/2006/relationships/image"/><Relationship Id="rId14" Target="../media/image3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jpeg" Type="http://schemas.openxmlformats.org/officeDocument/2006/relationships/image"/><Relationship Id="rId7" Target="../media/image9.png" Type="http://schemas.openxmlformats.org/officeDocument/2006/relationships/image"/><Relationship Id="rId8" Target="../media/image16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2.png" Type="http://schemas.openxmlformats.org/officeDocument/2006/relationships/image"/><Relationship Id="rId17" Target="../media/image3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2.png" Type="http://schemas.openxmlformats.org/officeDocument/2006/relationships/image"/><Relationship Id="rId15" Target="../media/image3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1.png" Type="http://schemas.openxmlformats.org/officeDocument/2006/relationships/image"/><Relationship Id="rId4" Target="../media/image42.jpeg" Type="http://schemas.openxmlformats.org/officeDocument/2006/relationships/image"/><Relationship Id="rId5" Target="../media/image43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1.png" Type="http://schemas.openxmlformats.org/officeDocument/2006/relationships/image"/><Relationship Id="rId4" Target="../media/image44.jpe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1.png" Type="http://schemas.openxmlformats.org/officeDocument/2006/relationships/image"/><Relationship Id="rId4" Target="../media/image45.jpe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himsical.com/tim-6-revou-us-candy-distributor-77BbdCxq7nhKg8ZRo4iZhh" TargetMode="External" Type="http://schemas.openxmlformats.org/officeDocument/2006/relationships/hyperlink"/><Relationship Id="rId11" Target="../media/image2.png" Type="http://schemas.openxmlformats.org/officeDocument/2006/relationships/image"/><Relationship Id="rId12" Target="../media/image3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41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32441" y="7377572"/>
            <a:ext cx="4223119" cy="669798"/>
            <a:chOff x="0" y="0"/>
            <a:chExt cx="5630825" cy="8930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136" y="14580"/>
              <a:ext cx="5606583" cy="863831"/>
            </a:xfrm>
            <a:custGeom>
              <a:avLst/>
              <a:gdLst/>
              <a:ahLst/>
              <a:cxnLst/>
              <a:rect r="r" b="b" t="t" l="l"/>
              <a:pathLst>
                <a:path h="863831" w="5606583">
                  <a:moveTo>
                    <a:pt x="0" y="431915"/>
                  </a:moveTo>
                  <a:cubicBezTo>
                    <a:pt x="0" y="193375"/>
                    <a:pt x="165713" y="0"/>
                    <a:pt x="370117" y="0"/>
                  </a:cubicBezTo>
                  <a:lnTo>
                    <a:pt x="5236467" y="0"/>
                  </a:lnTo>
                  <a:cubicBezTo>
                    <a:pt x="5440871" y="0"/>
                    <a:pt x="5606583" y="193375"/>
                    <a:pt x="5606583" y="431915"/>
                  </a:cubicBezTo>
                  <a:cubicBezTo>
                    <a:pt x="5606583" y="670456"/>
                    <a:pt x="5440871" y="863831"/>
                    <a:pt x="5236467" y="863831"/>
                  </a:cubicBezTo>
                  <a:lnTo>
                    <a:pt x="370116" y="863831"/>
                  </a:lnTo>
                  <a:cubicBezTo>
                    <a:pt x="165713" y="863831"/>
                    <a:pt x="0" y="670456"/>
                    <a:pt x="0" y="431915"/>
                  </a:cubicBezTo>
                  <a:close/>
                </a:path>
              </a:pathLst>
            </a:custGeom>
            <a:solidFill>
              <a:srgbClr val="51CFC2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30868" cy="893106"/>
            </a:xfrm>
            <a:custGeom>
              <a:avLst/>
              <a:gdLst/>
              <a:ahLst/>
              <a:cxnLst/>
              <a:rect r="r" b="b" t="t" l="l"/>
              <a:pathLst>
                <a:path h="893106" w="5630868">
                  <a:moveTo>
                    <a:pt x="0" y="446495"/>
                  </a:moveTo>
                  <a:cubicBezTo>
                    <a:pt x="0" y="199514"/>
                    <a:pt x="171462" y="0"/>
                    <a:pt x="382252" y="0"/>
                  </a:cubicBezTo>
                  <a:lnTo>
                    <a:pt x="5248603" y="0"/>
                  </a:lnTo>
                  <a:lnTo>
                    <a:pt x="5248603" y="14580"/>
                  </a:lnTo>
                  <a:lnTo>
                    <a:pt x="5248603" y="0"/>
                  </a:lnTo>
                  <a:cubicBezTo>
                    <a:pt x="5459394" y="0"/>
                    <a:pt x="5630868" y="199514"/>
                    <a:pt x="5630868" y="446495"/>
                  </a:cubicBezTo>
                  <a:lnTo>
                    <a:pt x="5618719" y="446495"/>
                  </a:lnTo>
                  <a:lnTo>
                    <a:pt x="5630868" y="446495"/>
                  </a:lnTo>
                  <a:lnTo>
                    <a:pt x="5618719" y="446495"/>
                  </a:lnTo>
                  <a:lnTo>
                    <a:pt x="5630868" y="446495"/>
                  </a:lnTo>
                  <a:cubicBezTo>
                    <a:pt x="5630868" y="693477"/>
                    <a:pt x="5459394" y="892991"/>
                    <a:pt x="5248603" y="892991"/>
                  </a:cubicBezTo>
                  <a:lnTo>
                    <a:pt x="5248603" y="878411"/>
                  </a:lnTo>
                  <a:lnTo>
                    <a:pt x="5248603" y="892991"/>
                  </a:lnTo>
                  <a:lnTo>
                    <a:pt x="382252" y="892991"/>
                  </a:lnTo>
                  <a:lnTo>
                    <a:pt x="382252" y="878411"/>
                  </a:lnTo>
                  <a:lnTo>
                    <a:pt x="382252" y="892991"/>
                  </a:lnTo>
                  <a:cubicBezTo>
                    <a:pt x="171462" y="893106"/>
                    <a:pt x="0" y="693586"/>
                    <a:pt x="0" y="446495"/>
                  </a:cubicBezTo>
                  <a:lnTo>
                    <a:pt x="12136" y="446495"/>
                  </a:lnTo>
                  <a:lnTo>
                    <a:pt x="0" y="446495"/>
                  </a:lnTo>
                  <a:moveTo>
                    <a:pt x="24364" y="446495"/>
                  </a:moveTo>
                  <a:lnTo>
                    <a:pt x="12136" y="446495"/>
                  </a:lnTo>
                  <a:lnTo>
                    <a:pt x="24364" y="446495"/>
                  </a:lnTo>
                  <a:cubicBezTo>
                    <a:pt x="24364" y="676595"/>
                    <a:pt x="184237" y="863831"/>
                    <a:pt x="382253" y="863831"/>
                  </a:cubicBezTo>
                  <a:lnTo>
                    <a:pt x="5248603" y="863831"/>
                  </a:lnTo>
                  <a:cubicBezTo>
                    <a:pt x="5446619" y="863831"/>
                    <a:pt x="5606492" y="676595"/>
                    <a:pt x="5606492" y="446495"/>
                  </a:cubicBezTo>
                  <a:cubicBezTo>
                    <a:pt x="5606492" y="216396"/>
                    <a:pt x="5446619" y="29160"/>
                    <a:pt x="5248603" y="29160"/>
                  </a:cubicBezTo>
                  <a:lnTo>
                    <a:pt x="382252" y="29160"/>
                  </a:lnTo>
                  <a:lnTo>
                    <a:pt x="382252" y="14580"/>
                  </a:lnTo>
                  <a:lnTo>
                    <a:pt x="382252" y="29269"/>
                  </a:lnTo>
                  <a:cubicBezTo>
                    <a:pt x="184237" y="29269"/>
                    <a:pt x="24364" y="216506"/>
                    <a:pt x="24364" y="446605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5630825" cy="893064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SECTION SABANG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86025" y="2750062"/>
            <a:ext cx="13315950" cy="328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2"/>
              </a:lnSpc>
            </a:pPr>
            <a:r>
              <a:rPr lang="en-US" sz="13200">
                <a:solidFill>
                  <a:srgbClr val="6DAEF8"/>
                </a:solidFill>
                <a:latin typeface="Bree Serif"/>
                <a:ea typeface="Bree Serif"/>
                <a:cs typeface="Bree Serif"/>
                <a:sym typeface="Bree Serif"/>
              </a:rPr>
              <a:t>US CANDY DISTRIBUTION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03001" y="6086098"/>
            <a:ext cx="7081999" cy="1078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8"/>
              </a:lnSpc>
            </a:pPr>
            <a:r>
              <a:rPr lang="en-US" sz="3924" spc="247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CAPSTONE PROJECT</a:t>
            </a:r>
          </a:p>
          <a:p>
            <a:pPr algn="ctr">
              <a:lnSpc>
                <a:spcPts val="4238"/>
              </a:lnSpc>
            </a:pPr>
            <a:r>
              <a:rPr lang="en-US" sz="3924" spc="247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BY TEAM </a:t>
            </a:r>
            <a:r>
              <a:rPr lang="en-US" sz="3924" spc="247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6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-235456"/>
            <a:ext cx="18288000" cy="10757912"/>
            <a:chOff x="0" y="0"/>
            <a:chExt cx="24384000" cy="14343883"/>
          </a:xfrm>
        </p:grpSpPr>
        <p:sp>
          <p:nvSpPr>
            <p:cNvPr name="Freeform 9" id="9" descr="组 2"/>
            <p:cNvSpPr/>
            <p:nvPr/>
          </p:nvSpPr>
          <p:spPr>
            <a:xfrm flipH="false" flipV="false" rot="0">
              <a:off x="10221280" y="7039351"/>
              <a:ext cx="14162720" cy="6533310"/>
            </a:xfrm>
            <a:custGeom>
              <a:avLst/>
              <a:gdLst/>
              <a:ahLst/>
              <a:cxnLst/>
              <a:rect r="r" b="b" t="t" l="l"/>
              <a:pathLst>
                <a:path h="6533310" w="14162720">
                  <a:moveTo>
                    <a:pt x="0" y="0"/>
                  </a:moveTo>
                  <a:lnTo>
                    <a:pt x="14162720" y="0"/>
                  </a:lnTo>
                  <a:lnTo>
                    <a:pt x="14162720" y="6533309"/>
                  </a:lnTo>
                  <a:lnTo>
                    <a:pt x="0" y="6533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-72170" t="-109861" r="0" b="0"/>
              </a:stretch>
            </a:blipFill>
          </p:spPr>
        </p:sp>
        <p:sp>
          <p:nvSpPr>
            <p:cNvPr name="Freeform 10" id="10" descr="组 2"/>
            <p:cNvSpPr/>
            <p:nvPr/>
          </p:nvSpPr>
          <p:spPr>
            <a:xfrm flipH="false" flipV="false" rot="0">
              <a:off x="0" y="8983721"/>
              <a:ext cx="10710199" cy="5360162"/>
            </a:xfrm>
            <a:custGeom>
              <a:avLst/>
              <a:gdLst/>
              <a:ahLst/>
              <a:cxnLst/>
              <a:rect r="r" b="b" t="t" l="l"/>
              <a:pathLst>
                <a:path h="5360162" w="10710199">
                  <a:moveTo>
                    <a:pt x="0" y="0"/>
                  </a:moveTo>
                  <a:lnTo>
                    <a:pt x="10710199" y="0"/>
                  </a:lnTo>
                  <a:lnTo>
                    <a:pt x="10710199" y="5360162"/>
                  </a:lnTo>
                  <a:lnTo>
                    <a:pt x="0" y="5360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-155793" r="-127670" b="0"/>
              </a:stretch>
            </a:blipFill>
          </p:spPr>
        </p:sp>
        <p:sp>
          <p:nvSpPr>
            <p:cNvPr name="Freeform 11" id="11" descr="组 2"/>
            <p:cNvSpPr/>
            <p:nvPr/>
          </p:nvSpPr>
          <p:spPr>
            <a:xfrm flipH="false" flipV="false" rot="0">
              <a:off x="0" y="427228"/>
              <a:ext cx="13345017" cy="6852920"/>
            </a:xfrm>
            <a:custGeom>
              <a:avLst/>
              <a:gdLst/>
              <a:ahLst/>
              <a:cxnLst/>
              <a:rect r="r" b="b" t="t" l="l"/>
              <a:pathLst>
                <a:path h="6852920" w="13345017">
                  <a:moveTo>
                    <a:pt x="0" y="0"/>
                  </a:moveTo>
                  <a:lnTo>
                    <a:pt x="13345017" y="0"/>
                  </a:lnTo>
                  <a:lnTo>
                    <a:pt x="13345017" y="6852920"/>
                  </a:lnTo>
                  <a:lnTo>
                    <a:pt x="0" y="685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0" r="-82719" b="-100074"/>
              </a:stretch>
            </a:blipFill>
          </p:spPr>
        </p:sp>
        <p:sp>
          <p:nvSpPr>
            <p:cNvPr name="Freeform 12" id="12" descr="组 2"/>
            <p:cNvSpPr/>
            <p:nvPr/>
          </p:nvSpPr>
          <p:spPr>
            <a:xfrm flipH="false" flipV="false" rot="0">
              <a:off x="10221280" y="0"/>
              <a:ext cx="14162720" cy="6858000"/>
            </a:xfrm>
            <a:custGeom>
              <a:avLst/>
              <a:gdLst/>
              <a:ahLst/>
              <a:cxnLst/>
              <a:rect r="r" b="b" t="t" l="l"/>
              <a:pathLst>
                <a:path h="6858000" w="14162720">
                  <a:moveTo>
                    <a:pt x="0" y="0"/>
                  </a:moveTo>
                  <a:lnTo>
                    <a:pt x="14162720" y="0"/>
                  </a:lnTo>
                  <a:lnTo>
                    <a:pt x="1416272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-72170" t="0" r="0" b="-9992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188504" y="481639"/>
            <a:ext cx="2926672" cy="809733"/>
            <a:chOff x="0" y="0"/>
            <a:chExt cx="3902230" cy="10796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19050" y="5080"/>
            <a:ext cx="18288000" cy="10281920"/>
          </a:xfrm>
          <a:custGeom>
            <a:avLst/>
            <a:gdLst/>
            <a:ahLst/>
            <a:cxnLst/>
            <a:rect r="r" b="b" t="t" l="l"/>
            <a:pathLst>
              <a:path h="10281920" w="18288000">
                <a:moveTo>
                  <a:pt x="0" y="10281920"/>
                </a:moveTo>
                <a:lnTo>
                  <a:pt x="18288000" y="10281920"/>
                </a:lnTo>
                <a:lnTo>
                  <a:pt x="18288000" y="0"/>
                </a:lnTo>
                <a:lnTo>
                  <a:pt x="0" y="0"/>
                </a:lnTo>
                <a:lnTo>
                  <a:pt x="0" y="1028192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65783" y="5415732"/>
            <a:ext cx="2972103" cy="2971626"/>
          </a:xfrm>
          <a:custGeom>
            <a:avLst/>
            <a:gdLst/>
            <a:ahLst/>
            <a:cxnLst/>
            <a:rect r="r" b="b" t="t" l="l"/>
            <a:pathLst>
              <a:path h="2971626" w="2972103">
                <a:moveTo>
                  <a:pt x="0" y="0"/>
                </a:moveTo>
                <a:lnTo>
                  <a:pt x="2972103" y="0"/>
                </a:lnTo>
                <a:lnTo>
                  <a:pt x="2972103" y="2971625"/>
                </a:lnTo>
                <a:lnTo>
                  <a:pt x="0" y="2971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90768" y="6546092"/>
            <a:ext cx="1262672" cy="1262151"/>
            <a:chOff x="0" y="0"/>
            <a:chExt cx="1683562" cy="16828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0854" y="40400"/>
              <a:ext cx="1384057" cy="1384209"/>
            </a:xfrm>
            <a:custGeom>
              <a:avLst/>
              <a:gdLst/>
              <a:ahLst/>
              <a:cxnLst/>
              <a:rect r="r" b="b" t="t" l="l"/>
              <a:pathLst>
                <a:path h="1384209" w="1384057">
                  <a:moveTo>
                    <a:pt x="691802" y="0"/>
                  </a:moveTo>
                  <a:cubicBezTo>
                    <a:pt x="309738" y="0"/>
                    <a:pt x="0" y="310192"/>
                    <a:pt x="0" y="692105"/>
                  </a:cubicBezTo>
                  <a:cubicBezTo>
                    <a:pt x="0" y="1074472"/>
                    <a:pt x="309889" y="1384209"/>
                    <a:pt x="691802" y="1384209"/>
                  </a:cubicBezTo>
                  <a:cubicBezTo>
                    <a:pt x="1074169" y="1384209"/>
                    <a:pt x="1384058" y="1074321"/>
                    <a:pt x="1384058" y="692105"/>
                  </a:cubicBezTo>
                  <a:cubicBezTo>
                    <a:pt x="1384058" y="310192"/>
                    <a:pt x="1074169" y="0"/>
                    <a:pt x="691802" y="0"/>
                  </a:cubicBezTo>
                  <a:close/>
                </a:path>
              </a:pathLst>
            </a:custGeom>
            <a:solidFill>
              <a:srgbClr val="51CFC2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54" y="0"/>
              <a:ext cx="1464858" cy="1465010"/>
            </a:xfrm>
            <a:custGeom>
              <a:avLst/>
              <a:gdLst/>
              <a:ahLst/>
              <a:cxnLst/>
              <a:rect r="r" b="b" t="t" l="l"/>
              <a:pathLst>
                <a:path h="1465010" w="1464858">
                  <a:moveTo>
                    <a:pt x="732202" y="80650"/>
                  </a:moveTo>
                  <a:cubicBezTo>
                    <a:pt x="372532" y="80650"/>
                    <a:pt x="80650" y="372835"/>
                    <a:pt x="80650" y="732505"/>
                  </a:cubicBezTo>
                  <a:lnTo>
                    <a:pt x="40400" y="732505"/>
                  </a:lnTo>
                  <a:lnTo>
                    <a:pt x="80650" y="732505"/>
                  </a:lnTo>
                  <a:cubicBezTo>
                    <a:pt x="80650" y="1092629"/>
                    <a:pt x="372532" y="1384360"/>
                    <a:pt x="732202" y="1384360"/>
                  </a:cubicBezTo>
                  <a:lnTo>
                    <a:pt x="732202" y="1424761"/>
                  </a:lnTo>
                  <a:lnTo>
                    <a:pt x="732202" y="1384360"/>
                  </a:lnTo>
                  <a:cubicBezTo>
                    <a:pt x="1092326" y="1384360"/>
                    <a:pt x="1384209" y="1092629"/>
                    <a:pt x="1384209" y="732505"/>
                  </a:cubicBezTo>
                  <a:lnTo>
                    <a:pt x="1424609" y="732505"/>
                  </a:lnTo>
                  <a:lnTo>
                    <a:pt x="1384057" y="732505"/>
                  </a:lnTo>
                  <a:cubicBezTo>
                    <a:pt x="1384057" y="372835"/>
                    <a:pt x="1092175" y="80650"/>
                    <a:pt x="732051" y="80650"/>
                  </a:cubicBezTo>
                  <a:lnTo>
                    <a:pt x="732051" y="40400"/>
                  </a:lnTo>
                  <a:lnTo>
                    <a:pt x="732051" y="80650"/>
                  </a:lnTo>
                  <a:moveTo>
                    <a:pt x="732051" y="0"/>
                  </a:moveTo>
                  <a:cubicBezTo>
                    <a:pt x="1136964" y="0"/>
                    <a:pt x="1464858" y="328349"/>
                    <a:pt x="1464858" y="732505"/>
                  </a:cubicBezTo>
                  <a:cubicBezTo>
                    <a:pt x="1464858" y="1137115"/>
                    <a:pt x="1136964" y="1465010"/>
                    <a:pt x="732202" y="1465010"/>
                  </a:cubicBezTo>
                  <a:cubicBezTo>
                    <a:pt x="327895" y="1465010"/>
                    <a:pt x="0" y="1137115"/>
                    <a:pt x="0" y="732505"/>
                  </a:cubicBezTo>
                  <a:cubicBezTo>
                    <a:pt x="0" y="328349"/>
                    <a:pt x="327895" y="0"/>
                    <a:pt x="732202" y="0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683562" cy="1682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04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236909" y="5415732"/>
            <a:ext cx="2972103" cy="2971626"/>
          </a:xfrm>
          <a:custGeom>
            <a:avLst/>
            <a:gdLst/>
            <a:ahLst/>
            <a:cxnLst/>
            <a:rect r="r" b="b" t="t" l="l"/>
            <a:pathLst>
              <a:path h="2971626" w="2972103">
                <a:moveTo>
                  <a:pt x="0" y="0"/>
                </a:moveTo>
                <a:lnTo>
                  <a:pt x="2972103" y="0"/>
                </a:lnTo>
                <a:lnTo>
                  <a:pt x="2972103" y="2971625"/>
                </a:lnTo>
                <a:lnTo>
                  <a:pt x="0" y="297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221681" y="6546092"/>
            <a:ext cx="1262019" cy="1262151"/>
            <a:chOff x="0" y="0"/>
            <a:chExt cx="1682692" cy="16828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0854" y="40400"/>
              <a:ext cx="1383150" cy="1384209"/>
            </a:xfrm>
            <a:custGeom>
              <a:avLst/>
              <a:gdLst/>
              <a:ahLst/>
              <a:cxnLst/>
              <a:rect r="r" b="b" t="t" l="l"/>
              <a:pathLst>
                <a:path h="1384209" w="1383150">
                  <a:moveTo>
                    <a:pt x="691348" y="0"/>
                  </a:moveTo>
                  <a:cubicBezTo>
                    <a:pt x="308981" y="0"/>
                    <a:pt x="0" y="310192"/>
                    <a:pt x="0" y="692105"/>
                  </a:cubicBezTo>
                  <a:cubicBezTo>
                    <a:pt x="0" y="1074472"/>
                    <a:pt x="308981" y="1384209"/>
                    <a:pt x="691348" y="1384209"/>
                  </a:cubicBezTo>
                  <a:cubicBezTo>
                    <a:pt x="1073262" y="1384209"/>
                    <a:pt x="1383150" y="1074321"/>
                    <a:pt x="1383150" y="692105"/>
                  </a:cubicBezTo>
                  <a:cubicBezTo>
                    <a:pt x="1383150" y="310192"/>
                    <a:pt x="1073262" y="0"/>
                    <a:pt x="691348" y="0"/>
                  </a:cubicBezTo>
                  <a:close/>
                </a:path>
              </a:pathLst>
            </a:custGeom>
            <a:solidFill>
              <a:srgbClr val="C87BF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54" y="0"/>
              <a:ext cx="1463950" cy="1465010"/>
            </a:xfrm>
            <a:custGeom>
              <a:avLst/>
              <a:gdLst/>
              <a:ahLst/>
              <a:cxnLst/>
              <a:rect r="r" b="b" t="t" l="l"/>
              <a:pathLst>
                <a:path h="1465010" w="1463950">
                  <a:moveTo>
                    <a:pt x="731748" y="80650"/>
                  </a:moveTo>
                  <a:cubicBezTo>
                    <a:pt x="371624" y="80650"/>
                    <a:pt x="80650" y="372835"/>
                    <a:pt x="80650" y="732505"/>
                  </a:cubicBezTo>
                  <a:lnTo>
                    <a:pt x="40400" y="732505"/>
                  </a:lnTo>
                  <a:lnTo>
                    <a:pt x="80650" y="732505"/>
                  </a:lnTo>
                  <a:cubicBezTo>
                    <a:pt x="80650" y="1092629"/>
                    <a:pt x="371624" y="1384360"/>
                    <a:pt x="731748" y="1384360"/>
                  </a:cubicBezTo>
                  <a:lnTo>
                    <a:pt x="731748" y="1424761"/>
                  </a:lnTo>
                  <a:lnTo>
                    <a:pt x="731748" y="1384360"/>
                  </a:lnTo>
                  <a:cubicBezTo>
                    <a:pt x="1091419" y="1384360"/>
                    <a:pt x="1383301" y="1092629"/>
                    <a:pt x="1383301" y="732505"/>
                  </a:cubicBezTo>
                  <a:lnTo>
                    <a:pt x="1423701" y="732505"/>
                  </a:lnTo>
                  <a:lnTo>
                    <a:pt x="1383301" y="732505"/>
                  </a:lnTo>
                  <a:cubicBezTo>
                    <a:pt x="1383301" y="372835"/>
                    <a:pt x="1091419" y="80650"/>
                    <a:pt x="731748" y="80650"/>
                  </a:cubicBezTo>
                  <a:lnTo>
                    <a:pt x="731748" y="40400"/>
                  </a:lnTo>
                  <a:lnTo>
                    <a:pt x="731748" y="80650"/>
                  </a:lnTo>
                  <a:moveTo>
                    <a:pt x="731748" y="0"/>
                  </a:moveTo>
                  <a:cubicBezTo>
                    <a:pt x="1136056" y="0"/>
                    <a:pt x="1463950" y="328349"/>
                    <a:pt x="1463950" y="732505"/>
                  </a:cubicBezTo>
                  <a:cubicBezTo>
                    <a:pt x="1463950" y="1137115"/>
                    <a:pt x="1136056" y="1465010"/>
                    <a:pt x="731748" y="1465010"/>
                  </a:cubicBezTo>
                  <a:cubicBezTo>
                    <a:pt x="326987" y="1465010"/>
                    <a:pt x="0" y="1137115"/>
                    <a:pt x="0" y="732505"/>
                  </a:cubicBezTo>
                  <a:cubicBezTo>
                    <a:pt x="0" y="328349"/>
                    <a:pt x="326987" y="0"/>
                    <a:pt x="731748" y="0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682692" cy="1682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03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236909" y="2545409"/>
            <a:ext cx="2971777" cy="2971626"/>
          </a:xfrm>
          <a:custGeom>
            <a:avLst/>
            <a:gdLst/>
            <a:ahLst/>
            <a:cxnLst/>
            <a:rect r="r" b="b" t="t" l="l"/>
            <a:pathLst>
              <a:path h="2971626" w="2971777">
                <a:moveTo>
                  <a:pt x="0" y="0"/>
                </a:moveTo>
                <a:lnTo>
                  <a:pt x="2971777" y="0"/>
                </a:lnTo>
                <a:lnTo>
                  <a:pt x="2971777" y="2971625"/>
                </a:lnTo>
                <a:lnTo>
                  <a:pt x="0" y="2971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221681" y="3124198"/>
            <a:ext cx="1262019" cy="1261825"/>
            <a:chOff x="0" y="0"/>
            <a:chExt cx="1682692" cy="16824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0854" y="40854"/>
              <a:ext cx="1383150" cy="1383452"/>
            </a:xfrm>
            <a:custGeom>
              <a:avLst/>
              <a:gdLst/>
              <a:ahLst/>
              <a:cxnLst/>
              <a:rect r="r" b="b" t="t" l="l"/>
              <a:pathLst>
                <a:path h="1383452" w="1383150">
                  <a:moveTo>
                    <a:pt x="691348" y="0"/>
                  </a:moveTo>
                  <a:cubicBezTo>
                    <a:pt x="308981" y="0"/>
                    <a:pt x="0" y="309284"/>
                    <a:pt x="0" y="691197"/>
                  </a:cubicBezTo>
                  <a:cubicBezTo>
                    <a:pt x="0" y="1073110"/>
                    <a:pt x="308981" y="1383453"/>
                    <a:pt x="691348" y="1383453"/>
                  </a:cubicBezTo>
                  <a:cubicBezTo>
                    <a:pt x="1073262" y="1383453"/>
                    <a:pt x="1383150" y="1073262"/>
                    <a:pt x="1383150" y="691348"/>
                  </a:cubicBezTo>
                  <a:cubicBezTo>
                    <a:pt x="1383150" y="309435"/>
                    <a:pt x="1073413" y="0"/>
                    <a:pt x="691348" y="0"/>
                  </a:cubicBezTo>
                  <a:close/>
                </a:path>
              </a:pathLst>
            </a:custGeom>
            <a:solidFill>
              <a:srgbClr val="63B3F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54" y="454"/>
              <a:ext cx="1463950" cy="1464102"/>
            </a:xfrm>
            <a:custGeom>
              <a:avLst/>
              <a:gdLst/>
              <a:ahLst/>
              <a:cxnLst/>
              <a:rect r="r" b="b" t="t" l="l"/>
              <a:pathLst>
                <a:path h="1464102" w="1463950">
                  <a:moveTo>
                    <a:pt x="731748" y="80650"/>
                  </a:moveTo>
                  <a:cubicBezTo>
                    <a:pt x="371624" y="80650"/>
                    <a:pt x="80650" y="371927"/>
                    <a:pt x="80650" y="731597"/>
                  </a:cubicBezTo>
                  <a:lnTo>
                    <a:pt x="40400" y="731597"/>
                  </a:lnTo>
                  <a:lnTo>
                    <a:pt x="80650" y="731597"/>
                  </a:lnTo>
                  <a:cubicBezTo>
                    <a:pt x="80650" y="1091267"/>
                    <a:pt x="371624" y="1383452"/>
                    <a:pt x="731748" y="1383452"/>
                  </a:cubicBezTo>
                  <a:lnTo>
                    <a:pt x="731748" y="1423853"/>
                  </a:lnTo>
                  <a:lnTo>
                    <a:pt x="731748" y="1383452"/>
                  </a:lnTo>
                  <a:cubicBezTo>
                    <a:pt x="1091419" y="1383452"/>
                    <a:pt x="1383301" y="1091267"/>
                    <a:pt x="1383301" y="731597"/>
                  </a:cubicBezTo>
                  <a:lnTo>
                    <a:pt x="1423701" y="731597"/>
                  </a:lnTo>
                  <a:lnTo>
                    <a:pt x="1383301" y="731597"/>
                  </a:lnTo>
                  <a:cubicBezTo>
                    <a:pt x="1383301" y="371927"/>
                    <a:pt x="1091570" y="80650"/>
                    <a:pt x="731748" y="80650"/>
                  </a:cubicBezTo>
                  <a:lnTo>
                    <a:pt x="731748" y="40400"/>
                  </a:lnTo>
                  <a:lnTo>
                    <a:pt x="731748" y="80650"/>
                  </a:lnTo>
                  <a:moveTo>
                    <a:pt x="731748" y="0"/>
                  </a:moveTo>
                  <a:cubicBezTo>
                    <a:pt x="1135904" y="0"/>
                    <a:pt x="1463950" y="327441"/>
                    <a:pt x="1463950" y="731597"/>
                  </a:cubicBezTo>
                  <a:cubicBezTo>
                    <a:pt x="1463950" y="1135753"/>
                    <a:pt x="1136056" y="1464102"/>
                    <a:pt x="731748" y="1464102"/>
                  </a:cubicBezTo>
                  <a:cubicBezTo>
                    <a:pt x="326987" y="1464102"/>
                    <a:pt x="0" y="1135753"/>
                    <a:pt x="0" y="731597"/>
                  </a:cubicBezTo>
                  <a:cubicBezTo>
                    <a:pt x="0" y="327441"/>
                    <a:pt x="326987" y="0"/>
                    <a:pt x="731748" y="0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682692" cy="168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02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365783" y="2545409"/>
            <a:ext cx="2972103" cy="2970973"/>
          </a:xfrm>
          <a:custGeom>
            <a:avLst/>
            <a:gdLst/>
            <a:ahLst/>
            <a:cxnLst/>
            <a:rect r="r" b="b" t="t" l="l"/>
            <a:pathLst>
              <a:path h="2970973" w="2972103">
                <a:moveTo>
                  <a:pt x="0" y="0"/>
                </a:moveTo>
                <a:lnTo>
                  <a:pt x="2972103" y="0"/>
                </a:lnTo>
                <a:lnTo>
                  <a:pt x="2972103" y="2970973"/>
                </a:lnTo>
                <a:lnTo>
                  <a:pt x="0" y="2970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094231" y="4477874"/>
            <a:ext cx="44450" cy="44449"/>
            <a:chOff x="0" y="0"/>
            <a:chExt cx="59267" cy="592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127"/>
              <a:ext cx="59309" cy="59182"/>
            </a:xfrm>
            <a:custGeom>
              <a:avLst/>
              <a:gdLst/>
              <a:ahLst/>
              <a:cxnLst/>
              <a:rect r="r" b="b" t="t" l="l"/>
              <a:pathLst>
                <a:path h="59182" w="59309">
                  <a:moveTo>
                    <a:pt x="30861" y="0"/>
                  </a:moveTo>
                  <a:cubicBezTo>
                    <a:pt x="12954" y="0"/>
                    <a:pt x="0" y="12827"/>
                    <a:pt x="0" y="28194"/>
                  </a:cubicBezTo>
                  <a:cubicBezTo>
                    <a:pt x="0" y="46228"/>
                    <a:pt x="12954" y="59182"/>
                    <a:pt x="30861" y="59182"/>
                  </a:cubicBezTo>
                  <a:cubicBezTo>
                    <a:pt x="48895" y="54102"/>
                    <a:pt x="59182" y="41148"/>
                    <a:pt x="59182" y="28194"/>
                  </a:cubicBezTo>
                  <a:cubicBezTo>
                    <a:pt x="59309" y="12827"/>
                    <a:pt x="46355" y="0"/>
                    <a:pt x="3086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771610" y="3070974"/>
            <a:ext cx="1882040" cy="2247537"/>
          </a:xfrm>
          <a:custGeom>
            <a:avLst/>
            <a:gdLst/>
            <a:ahLst/>
            <a:cxnLst/>
            <a:rect r="r" b="b" t="t" l="l"/>
            <a:pathLst>
              <a:path h="2247537" w="1882040">
                <a:moveTo>
                  <a:pt x="0" y="0"/>
                </a:moveTo>
                <a:lnTo>
                  <a:pt x="1882040" y="0"/>
                </a:lnTo>
                <a:lnTo>
                  <a:pt x="1882040" y="2247537"/>
                </a:lnTo>
                <a:lnTo>
                  <a:pt x="0" y="22475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243" t="0" r="-22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9375986" y="3353140"/>
            <a:ext cx="2124926" cy="1917746"/>
          </a:xfrm>
          <a:custGeom>
            <a:avLst/>
            <a:gdLst/>
            <a:ahLst/>
            <a:cxnLst/>
            <a:rect r="r" b="b" t="t" l="l"/>
            <a:pathLst>
              <a:path h="1917746" w="2124926">
                <a:moveTo>
                  <a:pt x="2124926" y="0"/>
                </a:moveTo>
                <a:lnTo>
                  <a:pt x="0" y="0"/>
                </a:lnTo>
                <a:lnTo>
                  <a:pt x="0" y="1917746"/>
                </a:lnTo>
                <a:lnTo>
                  <a:pt x="2124926" y="1917746"/>
                </a:lnTo>
                <a:lnTo>
                  <a:pt x="2124926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050782" y="5665117"/>
            <a:ext cx="1697355" cy="2057400"/>
          </a:xfrm>
          <a:custGeom>
            <a:avLst/>
            <a:gdLst/>
            <a:ahLst/>
            <a:cxnLst/>
            <a:rect r="r" b="b" t="t" l="l"/>
            <a:pathLst>
              <a:path h="2057400" w="1697355">
                <a:moveTo>
                  <a:pt x="0" y="0"/>
                </a:moveTo>
                <a:lnTo>
                  <a:pt x="1697355" y="0"/>
                </a:lnTo>
                <a:lnTo>
                  <a:pt x="169735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587476" y="5501457"/>
            <a:ext cx="1438137" cy="2221060"/>
          </a:xfrm>
          <a:custGeom>
            <a:avLst/>
            <a:gdLst/>
            <a:ahLst/>
            <a:cxnLst/>
            <a:rect r="r" b="b" t="t" l="l"/>
            <a:pathLst>
              <a:path h="2221060" w="1438137">
                <a:moveTo>
                  <a:pt x="0" y="0"/>
                </a:moveTo>
                <a:lnTo>
                  <a:pt x="1438137" y="0"/>
                </a:lnTo>
                <a:lnTo>
                  <a:pt x="1438137" y="2221060"/>
                </a:lnTo>
                <a:lnTo>
                  <a:pt x="0" y="222106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8086231" y="4272237"/>
            <a:ext cx="2210789" cy="221078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CE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8581195" y="4541372"/>
            <a:ext cx="1163709" cy="1441126"/>
          </a:xfrm>
          <a:custGeom>
            <a:avLst/>
            <a:gdLst/>
            <a:ahLst/>
            <a:cxnLst/>
            <a:rect r="r" b="b" t="t" l="l"/>
            <a:pathLst>
              <a:path h="1441126" w="1163709">
                <a:moveTo>
                  <a:pt x="0" y="0"/>
                </a:moveTo>
                <a:lnTo>
                  <a:pt x="1163710" y="0"/>
                </a:lnTo>
                <a:lnTo>
                  <a:pt x="1163710" y="1441126"/>
                </a:lnTo>
                <a:lnTo>
                  <a:pt x="0" y="14411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6090768" y="3124198"/>
            <a:ext cx="1262672" cy="1261825"/>
            <a:chOff x="0" y="0"/>
            <a:chExt cx="1683562" cy="168243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40854" y="40854"/>
              <a:ext cx="1384057" cy="1383452"/>
            </a:xfrm>
            <a:custGeom>
              <a:avLst/>
              <a:gdLst/>
              <a:ahLst/>
              <a:cxnLst/>
              <a:rect r="r" b="b" t="t" l="l"/>
              <a:pathLst>
                <a:path h="1383452" w="1384057">
                  <a:moveTo>
                    <a:pt x="691802" y="0"/>
                  </a:moveTo>
                  <a:cubicBezTo>
                    <a:pt x="309738" y="0"/>
                    <a:pt x="0" y="309284"/>
                    <a:pt x="0" y="691197"/>
                  </a:cubicBezTo>
                  <a:cubicBezTo>
                    <a:pt x="0" y="1073110"/>
                    <a:pt x="309738" y="1383453"/>
                    <a:pt x="691802" y="1383453"/>
                  </a:cubicBezTo>
                  <a:cubicBezTo>
                    <a:pt x="1074169" y="1383453"/>
                    <a:pt x="1384058" y="1073262"/>
                    <a:pt x="1384058" y="691348"/>
                  </a:cubicBezTo>
                  <a:cubicBezTo>
                    <a:pt x="1384058" y="309435"/>
                    <a:pt x="1074169" y="0"/>
                    <a:pt x="691802" y="0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454" y="454"/>
              <a:ext cx="1464707" cy="1464102"/>
            </a:xfrm>
            <a:custGeom>
              <a:avLst/>
              <a:gdLst/>
              <a:ahLst/>
              <a:cxnLst/>
              <a:rect r="r" b="b" t="t" l="l"/>
              <a:pathLst>
                <a:path h="1464102" w="1464707">
                  <a:moveTo>
                    <a:pt x="732202" y="80650"/>
                  </a:moveTo>
                  <a:cubicBezTo>
                    <a:pt x="372381" y="80650"/>
                    <a:pt x="80650" y="372078"/>
                    <a:pt x="80650" y="731597"/>
                  </a:cubicBezTo>
                  <a:lnTo>
                    <a:pt x="40400" y="731597"/>
                  </a:lnTo>
                  <a:lnTo>
                    <a:pt x="80650" y="731597"/>
                  </a:lnTo>
                  <a:cubicBezTo>
                    <a:pt x="80650" y="1091267"/>
                    <a:pt x="372532" y="1383452"/>
                    <a:pt x="732202" y="1383452"/>
                  </a:cubicBezTo>
                  <a:lnTo>
                    <a:pt x="732202" y="1423853"/>
                  </a:lnTo>
                  <a:lnTo>
                    <a:pt x="732202" y="1383452"/>
                  </a:lnTo>
                  <a:cubicBezTo>
                    <a:pt x="1092326" y="1383452"/>
                    <a:pt x="1384209" y="1091267"/>
                    <a:pt x="1384209" y="731597"/>
                  </a:cubicBezTo>
                  <a:lnTo>
                    <a:pt x="1424609" y="731597"/>
                  </a:lnTo>
                  <a:lnTo>
                    <a:pt x="1384057" y="731597"/>
                  </a:lnTo>
                  <a:cubicBezTo>
                    <a:pt x="1384057" y="372078"/>
                    <a:pt x="1092326" y="80650"/>
                    <a:pt x="732051" y="80650"/>
                  </a:cubicBezTo>
                  <a:lnTo>
                    <a:pt x="732051" y="40400"/>
                  </a:lnTo>
                  <a:lnTo>
                    <a:pt x="732051" y="80650"/>
                  </a:lnTo>
                  <a:moveTo>
                    <a:pt x="732051" y="0"/>
                  </a:moveTo>
                  <a:cubicBezTo>
                    <a:pt x="1136661" y="0"/>
                    <a:pt x="1464707" y="327441"/>
                    <a:pt x="1464707" y="731597"/>
                  </a:cubicBezTo>
                  <a:cubicBezTo>
                    <a:pt x="1464707" y="1135753"/>
                    <a:pt x="1136964" y="1464102"/>
                    <a:pt x="732202" y="1464102"/>
                  </a:cubicBezTo>
                  <a:cubicBezTo>
                    <a:pt x="327895" y="1464102"/>
                    <a:pt x="0" y="1135753"/>
                    <a:pt x="0" y="731597"/>
                  </a:cubicBezTo>
                  <a:cubicBezTo>
                    <a:pt x="0" y="327441"/>
                    <a:pt x="327895" y="0"/>
                    <a:pt x="732202" y="0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71450"/>
              <a:ext cx="1683562" cy="185388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123"/>
                </a:lnSpc>
              </a:pPr>
              <a:r>
                <a:rPr lang="en-US" sz="2799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01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934004" y="3080499"/>
            <a:ext cx="401046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Understand Business Problem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00891" y="6546092"/>
            <a:ext cx="367668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Insight and Recommendations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75511" y="3080499"/>
            <a:ext cx="335797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Data Cleaning &amp; Analysis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798026" y="6546092"/>
            <a:ext cx="351294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Data Visualization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214984" y="1145197"/>
            <a:ext cx="11858032" cy="105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METHODOLOGY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342444" y="233076"/>
            <a:ext cx="2926672" cy="809733"/>
            <a:chOff x="0" y="0"/>
            <a:chExt cx="3902230" cy="107964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19050" y="5080"/>
            <a:ext cx="18288000" cy="10281920"/>
          </a:xfrm>
          <a:custGeom>
            <a:avLst/>
            <a:gdLst/>
            <a:ahLst/>
            <a:cxnLst/>
            <a:rect r="r" b="b" t="t" l="l"/>
            <a:pathLst>
              <a:path h="10281920" w="18288000">
                <a:moveTo>
                  <a:pt x="0" y="10281920"/>
                </a:moveTo>
                <a:lnTo>
                  <a:pt x="18288000" y="10281920"/>
                </a:lnTo>
                <a:lnTo>
                  <a:pt x="18288000" y="0"/>
                </a:lnTo>
                <a:lnTo>
                  <a:pt x="0" y="0"/>
                </a:lnTo>
                <a:lnTo>
                  <a:pt x="0" y="1028192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7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0479377" y="3046317"/>
            <a:ext cx="871443" cy="691046"/>
            <a:chOff x="0" y="0"/>
            <a:chExt cx="1636767" cy="12979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6767" cy="1297940"/>
            </a:xfrm>
            <a:custGeom>
              <a:avLst/>
              <a:gdLst/>
              <a:ahLst/>
              <a:cxnLst/>
              <a:rect r="r" b="b" t="t" l="l"/>
              <a:pathLst>
                <a:path h="1297940" w="1636767">
                  <a:moveTo>
                    <a:pt x="0" y="0"/>
                  </a:moveTo>
                  <a:lnTo>
                    <a:pt x="818383" y="1297940"/>
                  </a:lnTo>
                  <a:lnTo>
                    <a:pt x="1636767" y="0"/>
                  </a:lnTo>
                  <a:close/>
                </a:path>
              </a:pathLst>
            </a:custGeom>
            <a:solidFill>
              <a:srgbClr val="C87BFB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771475" y="3130137"/>
            <a:ext cx="489146" cy="523405"/>
          </a:xfrm>
          <a:custGeom>
            <a:avLst/>
            <a:gdLst/>
            <a:ahLst/>
            <a:cxnLst/>
            <a:rect r="r" b="b" t="t" l="l"/>
            <a:pathLst>
              <a:path h="523405" w="489146">
                <a:moveTo>
                  <a:pt x="0" y="0"/>
                </a:moveTo>
                <a:lnTo>
                  <a:pt x="489146" y="0"/>
                </a:lnTo>
                <a:lnTo>
                  <a:pt x="489146" y="523406"/>
                </a:lnTo>
                <a:lnTo>
                  <a:pt x="0" y="523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87946" y="2908494"/>
            <a:ext cx="329905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Data Source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87946" y="3491618"/>
            <a:ext cx="476632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  <a:hlinkClick r:id="rId6" tooltip="https://mavenanalytics.io/data-playground?order=number_of_records,desc&amp;search=candy"/>
              </a:rPr>
              <a:t>US Candy Distributor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19243" y="6620513"/>
            <a:ext cx="3299050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Sales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87946" y="7214237"/>
            <a:ext cx="5232263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January 3, 2021 - December 30, 2024</a:t>
            </a:r>
          </a:p>
        </p:txBody>
      </p:sp>
      <p:grpSp>
        <p:nvGrpSpPr>
          <p:cNvPr name="Group 10" id="10"/>
          <p:cNvGrpSpPr/>
          <p:nvPr/>
        </p:nvGrpSpPr>
        <p:grpSpPr>
          <a:xfrm rot="-5400000">
            <a:off x="10467938" y="6709750"/>
            <a:ext cx="871443" cy="691046"/>
            <a:chOff x="0" y="0"/>
            <a:chExt cx="1636767" cy="12979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6767" cy="1297940"/>
            </a:xfrm>
            <a:custGeom>
              <a:avLst/>
              <a:gdLst/>
              <a:ahLst/>
              <a:cxnLst/>
              <a:rect r="r" b="b" t="t" l="l"/>
              <a:pathLst>
                <a:path h="1297940" w="1636767">
                  <a:moveTo>
                    <a:pt x="0" y="0"/>
                  </a:moveTo>
                  <a:lnTo>
                    <a:pt x="818383" y="1297940"/>
                  </a:lnTo>
                  <a:lnTo>
                    <a:pt x="1636767" y="0"/>
                  </a:lnTo>
                  <a:close/>
                </a:path>
              </a:pathLst>
            </a:custGeom>
            <a:solidFill>
              <a:srgbClr val="C87BFB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718772" y="6891661"/>
            <a:ext cx="541849" cy="332006"/>
          </a:xfrm>
          <a:custGeom>
            <a:avLst/>
            <a:gdLst/>
            <a:ahLst/>
            <a:cxnLst/>
            <a:rect r="r" b="b" t="t" l="l"/>
            <a:pathLst>
              <a:path h="332006" w="541849">
                <a:moveTo>
                  <a:pt x="0" y="0"/>
                </a:moveTo>
                <a:lnTo>
                  <a:pt x="541849" y="0"/>
                </a:lnTo>
                <a:lnTo>
                  <a:pt x="541849" y="332005"/>
                </a:lnTo>
                <a:lnTo>
                  <a:pt x="0" y="332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887946" y="4479983"/>
            <a:ext cx="5232263" cy="152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3"/>
              </a:lnSpc>
            </a:pPr>
            <a:r>
              <a:rPr lang="en-US" sz="2300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Contains sales data of Candy products in the United States and Canada including details of Chocolate, Sugar, Other and target product divisions.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569575" y="4581220"/>
            <a:ext cx="691046" cy="941921"/>
            <a:chOff x="0" y="0"/>
            <a:chExt cx="921395" cy="1255894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-205735" y="205735"/>
              <a:ext cx="1255894" cy="844424"/>
              <a:chOff x="0" y="0"/>
              <a:chExt cx="1930400" cy="12979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C87BFB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289662" y="372040"/>
              <a:ext cx="631733" cy="516872"/>
            </a:xfrm>
            <a:custGeom>
              <a:avLst/>
              <a:gdLst/>
              <a:ahLst/>
              <a:cxnLst/>
              <a:rect r="r" b="b" t="t" l="l"/>
              <a:pathLst>
                <a:path h="516872" w="631733">
                  <a:moveTo>
                    <a:pt x="0" y="0"/>
                  </a:moveTo>
                  <a:lnTo>
                    <a:pt x="631733" y="0"/>
                  </a:lnTo>
                  <a:lnTo>
                    <a:pt x="631733" y="516872"/>
                  </a:lnTo>
                  <a:lnTo>
                    <a:pt x="0" y="51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745990" y="8796380"/>
            <a:ext cx="3890962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Data Source</a:t>
            </a:r>
            <a:r>
              <a:rPr lang="en-US" sz="24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 : </a:t>
            </a:r>
            <a:r>
              <a:rPr lang="en-US" sz="2499" u="sng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  <a:hlinkClick r:id="rId11" tooltip="https://docs.google.com/spreadsheets/d/1H5keKaWof0xqLXUmv60padExFnC2GWQxucdsABtN3HA/edit?gid=468626615#gid=468626615"/>
              </a:rPr>
              <a:t>Data Analisis</a:t>
            </a:r>
            <a:r>
              <a:rPr lang="en-US" sz="24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250094" y="2246004"/>
            <a:ext cx="8882754" cy="6302726"/>
            <a:chOff x="0" y="0"/>
            <a:chExt cx="4501896" cy="31943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09550" y="254000"/>
              <a:ext cx="4076700" cy="2692400"/>
            </a:xfrm>
            <a:custGeom>
              <a:avLst/>
              <a:gdLst/>
              <a:ahLst/>
              <a:cxnLst/>
              <a:rect r="r" b="b" t="t" l="l"/>
              <a:pathLst>
                <a:path h="2692400" w="4076700">
                  <a:moveTo>
                    <a:pt x="4076700" y="2692400"/>
                  </a:moveTo>
                  <a:lnTo>
                    <a:pt x="0" y="2692400"/>
                  </a:lnTo>
                  <a:lnTo>
                    <a:pt x="0" y="0"/>
                  </a:lnTo>
                  <a:lnTo>
                    <a:pt x="4076700" y="0"/>
                  </a:lnTo>
                  <a:lnTo>
                    <a:pt x="4076700" y="2692400"/>
                  </a:lnTo>
                  <a:close/>
                </a:path>
              </a:pathLst>
            </a:custGeom>
            <a:blipFill>
              <a:blip r:embed="rId12"/>
              <a:stretch>
                <a:fillRect l="-5352" t="-22078" r="-47581" b="-8176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501896" cy="3194304"/>
            </a:xfrm>
            <a:custGeom>
              <a:avLst/>
              <a:gdLst/>
              <a:ahLst/>
              <a:cxnLst/>
              <a:rect r="r" b="b" t="t" l="l"/>
              <a:pathLst>
                <a:path h="3194304" w="4501896">
                  <a:moveTo>
                    <a:pt x="4501896" y="3194304"/>
                  </a:moveTo>
                  <a:lnTo>
                    <a:pt x="0" y="3194304"/>
                  </a:lnTo>
                  <a:lnTo>
                    <a:pt x="0" y="0"/>
                  </a:lnTo>
                  <a:lnTo>
                    <a:pt x="4501896" y="0"/>
                  </a:lnTo>
                  <a:lnTo>
                    <a:pt x="4501896" y="3194304"/>
                  </a:lnTo>
                  <a:close/>
                </a:path>
              </a:pathLst>
            </a:custGeom>
            <a:blipFill>
              <a:blip r:embed="rId13"/>
              <a:stretch>
                <a:fillRect l="-56" t="0" r="-5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214984" y="1071384"/>
            <a:ext cx="118580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DATASET CANDY SALES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680664" y="218967"/>
            <a:ext cx="2926672" cy="809733"/>
            <a:chOff x="0" y="0"/>
            <a:chExt cx="3902230" cy="107964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0"/>
            <a:ext cx="18288000" cy="10281920"/>
          </a:xfrm>
          <a:custGeom>
            <a:avLst/>
            <a:gdLst/>
            <a:ahLst/>
            <a:cxnLst/>
            <a:rect r="r" b="b" t="t" l="l"/>
            <a:pathLst>
              <a:path h="10281920" w="18288000">
                <a:moveTo>
                  <a:pt x="0" y="10281920"/>
                </a:moveTo>
                <a:lnTo>
                  <a:pt x="18288000" y="10281920"/>
                </a:lnTo>
                <a:lnTo>
                  <a:pt x="18288000" y="0"/>
                </a:lnTo>
                <a:lnTo>
                  <a:pt x="0" y="0"/>
                </a:lnTo>
                <a:lnTo>
                  <a:pt x="0" y="1028192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4509" y="1038225"/>
            <a:ext cx="118580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DATA ANALYSIS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163091" y="3258915"/>
            <a:ext cx="5961818" cy="4230186"/>
            <a:chOff x="0" y="0"/>
            <a:chExt cx="4501896" cy="31943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09550" y="254000"/>
              <a:ext cx="4076700" cy="2692400"/>
            </a:xfrm>
            <a:custGeom>
              <a:avLst/>
              <a:gdLst/>
              <a:ahLst/>
              <a:cxnLst/>
              <a:rect r="r" b="b" t="t" l="l"/>
              <a:pathLst>
                <a:path h="2692400" w="4076700">
                  <a:moveTo>
                    <a:pt x="4076700" y="2692400"/>
                  </a:moveTo>
                  <a:lnTo>
                    <a:pt x="0" y="2692400"/>
                  </a:lnTo>
                  <a:lnTo>
                    <a:pt x="0" y="0"/>
                  </a:lnTo>
                  <a:lnTo>
                    <a:pt x="4076700" y="0"/>
                  </a:lnTo>
                  <a:lnTo>
                    <a:pt x="4076700" y="2692400"/>
                  </a:lnTo>
                  <a:close/>
                </a:path>
              </a:pathLst>
            </a:custGeom>
            <a:blipFill>
              <a:blip r:embed="rId4"/>
              <a:stretch>
                <a:fillRect l="-18950" t="-7305" r="-1378" b="-824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1896" cy="3194304"/>
            </a:xfrm>
            <a:custGeom>
              <a:avLst/>
              <a:gdLst/>
              <a:ahLst/>
              <a:cxnLst/>
              <a:rect r="r" b="b" t="t" l="l"/>
              <a:pathLst>
                <a:path h="3194304" w="4501896">
                  <a:moveTo>
                    <a:pt x="4501896" y="3194304"/>
                  </a:moveTo>
                  <a:lnTo>
                    <a:pt x="0" y="3194304"/>
                  </a:lnTo>
                  <a:lnTo>
                    <a:pt x="0" y="0"/>
                  </a:lnTo>
                  <a:lnTo>
                    <a:pt x="4501896" y="0"/>
                  </a:lnTo>
                  <a:lnTo>
                    <a:pt x="4501896" y="3194304"/>
                  </a:lnTo>
                  <a:close/>
                </a:path>
              </a:pathLst>
            </a:custGeom>
            <a:blipFill>
              <a:blip r:embed="rId5"/>
              <a:stretch>
                <a:fillRect l="-56" t="0" r="-5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34844" y="2152650"/>
            <a:ext cx="5920089" cy="921094"/>
            <a:chOff x="0" y="0"/>
            <a:chExt cx="2151027" cy="334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51027" cy="334674"/>
            </a:xfrm>
            <a:custGeom>
              <a:avLst/>
              <a:gdLst/>
              <a:ahLst/>
              <a:cxnLst/>
              <a:rect r="r" b="b" t="t" l="l"/>
              <a:pathLst>
                <a:path h="334674" w="2151027">
                  <a:moveTo>
                    <a:pt x="66695" y="0"/>
                  </a:moveTo>
                  <a:lnTo>
                    <a:pt x="2084332" y="0"/>
                  </a:lnTo>
                  <a:cubicBezTo>
                    <a:pt x="2121166" y="0"/>
                    <a:pt x="2151027" y="29860"/>
                    <a:pt x="2151027" y="66695"/>
                  </a:cubicBezTo>
                  <a:lnTo>
                    <a:pt x="2151027" y="267979"/>
                  </a:lnTo>
                  <a:cubicBezTo>
                    <a:pt x="2151027" y="285668"/>
                    <a:pt x="2144000" y="302632"/>
                    <a:pt x="2131492" y="315139"/>
                  </a:cubicBezTo>
                  <a:cubicBezTo>
                    <a:pt x="2118985" y="327647"/>
                    <a:pt x="2102021" y="334674"/>
                    <a:pt x="2084332" y="334674"/>
                  </a:cubicBezTo>
                  <a:lnTo>
                    <a:pt x="66695" y="334674"/>
                  </a:lnTo>
                  <a:cubicBezTo>
                    <a:pt x="29860" y="334674"/>
                    <a:pt x="0" y="304814"/>
                    <a:pt x="0" y="267979"/>
                  </a:cubicBezTo>
                  <a:lnTo>
                    <a:pt x="0" y="66695"/>
                  </a:lnTo>
                  <a:cubicBezTo>
                    <a:pt x="0" y="49006"/>
                    <a:pt x="7027" y="32042"/>
                    <a:pt x="19534" y="19534"/>
                  </a:cubicBezTo>
                  <a:cubicBezTo>
                    <a:pt x="32042" y="7027"/>
                    <a:pt x="49006" y="0"/>
                    <a:pt x="66695" y="0"/>
                  </a:cubicBezTo>
                  <a:close/>
                </a:path>
              </a:pathLst>
            </a:custGeom>
            <a:solidFill>
              <a:srgbClr val="969FEA"/>
            </a:solidFill>
            <a:ln w="47625" cap="rnd">
              <a:solidFill>
                <a:srgbClr val="FBBCF7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2151027" cy="344199"/>
            </a:xfrm>
            <a:prstGeom prst="rect">
              <a:avLst/>
            </a:prstGeom>
          </p:spPr>
          <p:txBody>
            <a:bodyPr anchor="ctr" rtlCol="false" tIns="37748" lIns="37748" bIns="37748" rIns="37748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819732" y="1911552"/>
            <a:ext cx="1693217" cy="1162192"/>
          </a:xfrm>
          <a:custGeom>
            <a:avLst/>
            <a:gdLst/>
            <a:ahLst/>
            <a:cxnLst/>
            <a:rect r="r" b="b" t="t" l="l"/>
            <a:pathLst>
              <a:path h="1162192" w="1693217">
                <a:moveTo>
                  <a:pt x="0" y="0"/>
                </a:moveTo>
                <a:lnTo>
                  <a:pt x="1693216" y="0"/>
                </a:lnTo>
                <a:lnTo>
                  <a:pt x="1693216" y="1162192"/>
                </a:lnTo>
                <a:lnTo>
                  <a:pt x="0" y="1162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809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9774" y="2873040"/>
            <a:ext cx="4916401" cy="4387888"/>
          </a:xfrm>
          <a:custGeom>
            <a:avLst/>
            <a:gdLst/>
            <a:ahLst/>
            <a:cxnLst/>
            <a:rect r="r" b="b" t="t" l="l"/>
            <a:pathLst>
              <a:path h="4387888" w="4916401">
                <a:moveTo>
                  <a:pt x="0" y="0"/>
                </a:moveTo>
                <a:lnTo>
                  <a:pt x="4916401" y="0"/>
                </a:lnTo>
                <a:lnTo>
                  <a:pt x="4916401" y="4387888"/>
                </a:lnTo>
                <a:lnTo>
                  <a:pt x="0" y="4387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31825" y="2873040"/>
            <a:ext cx="4916401" cy="4387888"/>
          </a:xfrm>
          <a:custGeom>
            <a:avLst/>
            <a:gdLst/>
            <a:ahLst/>
            <a:cxnLst/>
            <a:rect r="r" b="b" t="t" l="l"/>
            <a:pathLst>
              <a:path h="4387888" w="4916401">
                <a:moveTo>
                  <a:pt x="0" y="0"/>
                </a:moveTo>
                <a:lnTo>
                  <a:pt x="4916401" y="0"/>
                </a:lnTo>
                <a:lnTo>
                  <a:pt x="4916401" y="4387888"/>
                </a:lnTo>
                <a:lnTo>
                  <a:pt x="0" y="4387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516042" y="7499053"/>
            <a:ext cx="5255916" cy="2624026"/>
            <a:chOff x="0" y="0"/>
            <a:chExt cx="7007888" cy="349870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479468"/>
              <a:ext cx="7007888" cy="3019233"/>
              <a:chOff x="0" y="0"/>
              <a:chExt cx="1752541" cy="75505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752541" cy="755053"/>
              </a:xfrm>
              <a:custGeom>
                <a:avLst/>
                <a:gdLst/>
                <a:ahLst/>
                <a:cxnLst/>
                <a:rect r="r" b="b" t="t" l="l"/>
                <a:pathLst>
                  <a:path h="755053" w="1752541">
                    <a:moveTo>
                      <a:pt x="49211" y="0"/>
                    </a:moveTo>
                    <a:lnTo>
                      <a:pt x="1703330" y="0"/>
                    </a:lnTo>
                    <a:cubicBezTo>
                      <a:pt x="1730508" y="0"/>
                      <a:pt x="1752541" y="22033"/>
                      <a:pt x="1752541" y="49211"/>
                    </a:cubicBezTo>
                    <a:lnTo>
                      <a:pt x="1752541" y="705842"/>
                    </a:lnTo>
                    <a:cubicBezTo>
                      <a:pt x="1752541" y="733021"/>
                      <a:pt x="1730508" y="755053"/>
                      <a:pt x="1703330" y="755053"/>
                    </a:cubicBezTo>
                    <a:lnTo>
                      <a:pt x="49211" y="755053"/>
                    </a:lnTo>
                    <a:cubicBezTo>
                      <a:pt x="22033" y="755053"/>
                      <a:pt x="0" y="733021"/>
                      <a:pt x="0" y="705842"/>
                    </a:cubicBezTo>
                    <a:lnTo>
                      <a:pt x="0" y="49211"/>
                    </a:lnTo>
                    <a:cubicBezTo>
                      <a:pt x="0" y="22033"/>
                      <a:pt x="22033" y="0"/>
                      <a:pt x="49211" y="0"/>
                    </a:cubicBezTo>
                    <a:close/>
                  </a:path>
                </a:pathLst>
              </a:custGeom>
              <a:solidFill>
                <a:srgbClr val="FCD2EB"/>
              </a:solidFill>
              <a:ln w="66675" cap="rnd">
                <a:solidFill>
                  <a:srgbClr val="9A2D9C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9525"/>
                <a:ext cx="1752541" cy="764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2749920" y="0"/>
              <a:ext cx="1088208" cy="608803"/>
            </a:xfrm>
            <a:custGeom>
              <a:avLst/>
              <a:gdLst/>
              <a:ahLst/>
              <a:cxnLst/>
              <a:rect r="r" b="b" t="t" l="l"/>
              <a:pathLst>
                <a:path h="608803" w="1088208">
                  <a:moveTo>
                    <a:pt x="0" y="0"/>
                  </a:moveTo>
                  <a:lnTo>
                    <a:pt x="1088209" y="0"/>
                  </a:lnTo>
                  <a:lnTo>
                    <a:pt x="1088209" y="608803"/>
                  </a:lnTo>
                  <a:lnTo>
                    <a:pt x="0" y="608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0964" t="0" r="-24383" b="-14782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502385" y="8138548"/>
            <a:ext cx="1158765" cy="893757"/>
            <a:chOff x="0" y="0"/>
            <a:chExt cx="305189" cy="2353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5189" cy="235393"/>
            </a:xfrm>
            <a:custGeom>
              <a:avLst/>
              <a:gdLst/>
              <a:ahLst/>
              <a:cxnLst/>
              <a:rect r="r" b="b" t="t" l="l"/>
              <a:pathLst>
                <a:path h="235393" w="305189">
                  <a:moveTo>
                    <a:pt x="0" y="0"/>
                  </a:moveTo>
                  <a:lnTo>
                    <a:pt x="305189" y="0"/>
                  </a:lnTo>
                  <a:lnTo>
                    <a:pt x="305189" y="235393"/>
                  </a:lnTo>
                  <a:lnTo>
                    <a:pt x="0" y="235393"/>
                  </a:lnTo>
                  <a:close/>
                </a:path>
              </a:pathLst>
            </a:custGeom>
            <a:solidFill>
              <a:srgbClr val="FFFCE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305189" cy="244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2997975" y="7260928"/>
            <a:ext cx="3668365" cy="1997372"/>
          </a:xfrm>
          <a:prstGeom prst="line">
            <a:avLst/>
          </a:prstGeom>
          <a:ln cap="flat" w="104775">
            <a:solidFill>
              <a:srgbClr val="373A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972564" y="4680237"/>
            <a:ext cx="4050822" cy="200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3103" spc="-99">
                <a:solidFill>
                  <a:srgbClr val="3E3E3E"/>
                </a:solidFill>
                <a:latin typeface="Bree Serif"/>
                <a:ea typeface="Bree Serif"/>
                <a:cs typeface="Bree Serif"/>
                <a:sym typeface="Bree Serif"/>
              </a:rPr>
              <a:t>Sales distribution is uneven, dominated by the Chocolate Division.</a:t>
            </a:r>
            <a:r>
              <a:rPr lang="en-US" sz="3103" spc="-99">
                <a:solidFill>
                  <a:srgbClr val="3E3E3E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45820" y="2400396"/>
            <a:ext cx="6001933" cy="35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"/>
              </a:lnSpc>
              <a:spcBef>
                <a:spcPct val="0"/>
              </a:spcBef>
            </a:pPr>
            <a:r>
              <a:rPr lang="en-US" sz="236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Sales Contribution By division in 2021-2024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64614" y="4779243"/>
            <a:ext cx="4050822" cy="181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</a:pPr>
            <a:r>
              <a:rPr lang="en-US" sz="2803" spc="-89">
                <a:solidFill>
                  <a:srgbClr val="3E3E3E"/>
                </a:solidFill>
                <a:latin typeface="Bree Serif"/>
                <a:ea typeface="Bree Serif"/>
                <a:cs typeface="Bree Serif"/>
                <a:sym typeface="Bree Serif"/>
              </a:rPr>
              <a:t>Sugar Division's performance is the lowest, with minimal contribution.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08586" y="7995728"/>
            <a:ext cx="3870827" cy="185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4"/>
              </a:lnSpc>
            </a:pPr>
            <a:r>
              <a:rPr lang="en-US" sz="2899" spc="-92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Significant contribution gaps exist between divisions.</a:t>
            </a:r>
          </a:p>
        </p:txBody>
      </p:sp>
      <p:sp>
        <p:nvSpPr>
          <p:cNvPr name="AutoShape 26" id="26"/>
          <p:cNvSpPr/>
          <p:nvPr/>
        </p:nvSpPr>
        <p:spPr>
          <a:xfrm flipH="true">
            <a:off x="11771958" y="7260928"/>
            <a:ext cx="3518067" cy="1997372"/>
          </a:xfrm>
          <a:prstGeom prst="line">
            <a:avLst/>
          </a:prstGeom>
          <a:ln cap="flat" w="104775">
            <a:solidFill>
              <a:srgbClr val="373A5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7512948" y="185062"/>
            <a:ext cx="2926672" cy="809733"/>
            <a:chOff x="0" y="0"/>
            <a:chExt cx="3902230" cy="107964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19050" y="5080"/>
            <a:ext cx="18288000" cy="10281920"/>
          </a:xfrm>
          <a:custGeom>
            <a:avLst/>
            <a:gdLst/>
            <a:ahLst/>
            <a:cxnLst/>
            <a:rect r="r" b="b" t="t" l="l"/>
            <a:pathLst>
              <a:path h="10281920" w="18288000">
                <a:moveTo>
                  <a:pt x="0" y="10281920"/>
                </a:moveTo>
                <a:lnTo>
                  <a:pt x="18288000" y="10281920"/>
                </a:lnTo>
                <a:lnTo>
                  <a:pt x="18288000" y="0"/>
                </a:lnTo>
                <a:lnTo>
                  <a:pt x="0" y="0"/>
                </a:lnTo>
                <a:lnTo>
                  <a:pt x="0" y="1028192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7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05220" y="2173741"/>
            <a:ext cx="5877560" cy="919226"/>
            <a:chOff x="0" y="0"/>
            <a:chExt cx="7836747" cy="12256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6891" y="20009"/>
              <a:ext cx="7803007" cy="1185516"/>
            </a:xfrm>
            <a:custGeom>
              <a:avLst/>
              <a:gdLst/>
              <a:ahLst/>
              <a:cxnLst/>
              <a:rect r="r" b="b" t="t" l="l"/>
              <a:pathLst>
                <a:path h="1185516" w="7803007">
                  <a:moveTo>
                    <a:pt x="0" y="592758"/>
                  </a:moveTo>
                  <a:cubicBezTo>
                    <a:pt x="0" y="265387"/>
                    <a:pt x="230632" y="0"/>
                    <a:pt x="515112" y="0"/>
                  </a:cubicBezTo>
                  <a:lnTo>
                    <a:pt x="7287895" y="0"/>
                  </a:lnTo>
                  <a:cubicBezTo>
                    <a:pt x="7572375" y="0"/>
                    <a:pt x="7803007" y="265387"/>
                    <a:pt x="7803007" y="592758"/>
                  </a:cubicBezTo>
                  <a:cubicBezTo>
                    <a:pt x="7803007" y="920129"/>
                    <a:pt x="7572375" y="1185516"/>
                    <a:pt x="7287895" y="1185516"/>
                  </a:cubicBezTo>
                  <a:lnTo>
                    <a:pt x="515112" y="1185516"/>
                  </a:lnTo>
                  <a:cubicBezTo>
                    <a:pt x="230632" y="1185516"/>
                    <a:pt x="0" y="920129"/>
                    <a:pt x="0" y="592758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36789" cy="1225677"/>
            </a:xfrm>
            <a:custGeom>
              <a:avLst/>
              <a:gdLst/>
              <a:ahLst/>
              <a:cxnLst/>
              <a:rect r="r" b="b" t="t" l="l"/>
              <a:pathLst>
                <a:path h="1225677" w="7836789">
                  <a:moveTo>
                    <a:pt x="0" y="612767"/>
                  </a:moveTo>
                  <a:cubicBezTo>
                    <a:pt x="0" y="273812"/>
                    <a:pt x="238633" y="0"/>
                    <a:pt x="532003" y="0"/>
                  </a:cubicBezTo>
                  <a:lnTo>
                    <a:pt x="7304786" y="0"/>
                  </a:lnTo>
                  <a:lnTo>
                    <a:pt x="7304786" y="20009"/>
                  </a:lnTo>
                  <a:lnTo>
                    <a:pt x="7304786" y="0"/>
                  </a:lnTo>
                  <a:cubicBezTo>
                    <a:pt x="7598156" y="0"/>
                    <a:pt x="7836789" y="273812"/>
                    <a:pt x="7836789" y="612767"/>
                  </a:cubicBezTo>
                  <a:lnTo>
                    <a:pt x="7819898" y="612767"/>
                  </a:lnTo>
                  <a:lnTo>
                    <a:pt x="7836789" y="612767"/>
                  </a:lnTo>
                  <a:lnTo>
                    <a:pt x="7819898" y="612767"/>
                  </a:lnTo>
                  <a:lnTo>
                    <a:pt x="7836789" y="612767"/>
                  </a:lnTo>
                  <a:cubicBezTo>
                    <a:pt x="7836789" y="951723"/>
                    <a:pt x="7598156" y="1225534"/>
                    <a:pt x="7304786" y="1225534"/>
                  </a:cubicBezTo>
                  <a:lnTo>
                    <a:pt x="7304786" y="1205525"/>
                  </a:lnTo>
                  <a:lnTo>
                    <a:pt x="7304786" y="1225534"/>
                  </a:lnTo>
                  <a:lnTo>
                    <a:pt x="532003" y="1225534"/>
                  </a:lnTo>
                  <a:lnTo>
                    <a:pt x="532003" y="1205525"/>
                  </a:lnTo>
                  <a:lnTo>
                    <a:pt x="532003" y="1225534"/>
                  </a:lnTo>
                  <a:cubicBezTo>
                    <a:pt x="238633" y="1225677"/>
                    <a:pt x="0" y="951873"/>
                    <a:pt x="0" y="612767"/>
                  </a:cubicBezTo>
                  <a:lnTo>
                    <a:pt x="16891" y="612767"/>
                  </a:lnTo>
                  <a:lnTo>
                    <a:pt x="0" y="612767"/>
                  </a:lnTo>
                  <a:moveTo>
                    <a:pt x="33909" y="612767"/>
                  </a:moveTo>
                  <a:lnTo>
                    <a:pt x="16891" y="612767"/>
                  </a:lnTo>
                  <a:lnTo>
                    <a:pt x="33909" y="612767"/>
                  </a:lnTo>
                  <a:cubicBezTo>
                    <a:pt x="33909" y="928554"/>
                    <a:pt x="256413" y="1185516"/>
                    <a:pt x="532003" y="1185516"/>
                  </a:cubicBezTo>
                  <a:lnTo>
                    <a:pt x="7304786" y="1185516"/>
                  </a:lnTo>
                  <a:cubicBezTo>
                    <a:pt x="7580376" y="1185516"/>
                    <a:pt x="7802880" y="928554"/>
                    <a:pt x="7802880" y="612767"/>
                  </a:cubicBezTo>
                  <a:cubicBezTo>
                    <a:pt x="7802880" y="296981"/>
                    <a:pt x="7580376" y="40019"/>
                    <a:pt x="7304786" y="40019"/>
                  </a:cubicBezTo>
                  <a:lnTo>
                    <a:pt x="532003" y="40019"/>
                  </a:lnTo>
                  <a:lnTo>
                    <a:pt x="532003" y="20009"/>
                  </a:lnTo>
                  <a:lnTo>
                    <a:pt x="532003" y="40169"/>
                  </a:lnTo>
                  <a:cubicBezTo>
                    <a:pt x="256413" y="40169"/>
                    <a:pt x="33909" y="297131"/>
                    <a:pt x="33909" y="612918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7836747" cy="1206585"/>
            </a:xfrm>
            <a:prstGeom prst="rect">
              <a:avLst/>
            </a:prstGeom>
          </p:spPr>
          <p:txBody>
            <a:bodyPr anchor="b" rtlCol="false" tIns="152400" lIns="152400" bIns="152400" rIns="152400"/>
            <a:lstStyle/>
            <a:p>
              <a:pPr algn="ctr">
                <a:lnSpc>
                  <a:spcPts val="3990"/>
                </a:lnSpc>
              </a:pPr>
              <a:r>
                <a:rPr lang="en-US" sz="3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Target By Division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912762" y="7027209"/>
            <a:ext cx="12462476" cy="41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0898" indent="-235449" lvl="1">
              <a:lnSpc>
                <a:spcPts val="3576"/>
              </a:lnSpc>
              <a:buFont typeface="Arial"/>
              <a:buChar char="•"/>
            </a:pPr>
            <a:r>
              <a:rPr lang="en-US" sz="2181" spc="-69">
                <a:solidFill>
                  <a:srgbClr val="191919"/>
                </a:solidFill>
                <a:latin typeface="Bree Serif"/>
                <a:ea typeface="Bree Serif"/>
                <a:cs typeface="Bree Serif"/>
                <a:sym typeface="Bree Serif"/>
              </a:rPr>
              <a:t>The dominance of the Chocolate Division's sales performance, which has far exceeded the sales target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788575" y="3446166"/>
            <a:ext cx="12710851" cy="3276243"/>
            <a:chOff x="0" y="0"/>
            <a:chExt cx="16947801" cy="43683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01844" y="374312"/>
              <a:ext cx="16427940" cy="3709945"/>
            </a:xfrm>
            <a:custGeom>
              <a:avLst/>
              <a:gdLst/>
              <a:ahLst/>
              <a:cxnLst/>
              <a:rect r="r" b="b" t="t" l="l"/>
              <a:pathLst>
                <a:path h="3709945" w="16427940">
                  <a:moveTo>
                    <a:pt x="0" y="0"/>
                  </a:moveTo>
                  <a:lnTo>
                    <a:pt x="16427940" y="0"/>
                  </a:lnTo>
                  <a:lnTo>
                    <a:pt x="16427940" y="3709945"/>
                  </a:lnTo>
                  <a:lnTo>
                    <a:pt x="0" y="3709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173" t="-334839" r="-268327" b="-51540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5400000">
              <a:off x="11433485" y="-3270096"/>
              <a:ext cx="2244221" cy="8784412"/>
            </a:xfrm>
            <a:custGeom>
              <a:avLst/>
              <a:gdLst/>
              <a:ahLst/>
              <a:cxnLst/>
              <a:rect r="r" b="b" t="t" l="l"/>
              <a:pathLst>
                <a:path h="8784412" w="2244221">
                  <a:moveTo>
                    <a:pt x="0" y="0"/>
                  </a:moveTo>
                  <a:lnTo>
                    <a:pt x="2244221" y="0"/>
                  </a:lnTo>
                  <a:lnTo>
                    <a:pt x="2244221" y="8784413"/>
                  </a:lnTo>
                  <a:lnTo>
                    <a:pt x="0" y="8784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72200" t="-69046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-5400000">
              <a:off x="11433485" y="-1145993"/>
              <a:ext cx="2244221" cy="8784412"/>
            </a:xfrm>
            <a:custGeom>
              <a:avLst/>
              <a:gdLst/>
              <a:ahLst/>
              <a:cxnLst/>
              <a:rect r="r" b="b" t="t" l="l"/>
              <a:pathLst>
                <a:path h="8784412" w="2244221">
                  <a:moveTo>
                    <a:pt x="2244221" y="0"/>
                  </a:moveTo>
                  <a:lnTo>
                    <a:pt x="0" y="0"/>
                  </a:lnTo>
                  <a:lnTo>
                    <a:pt x="0" y="8784413"/>
                  </a:lnTo>
                  <a:lnTo>
                    <a:pt x="2244221" y="8784413"/>
                  </a:lnTo>
                  <a:lnTo>
                    <a:pt x="224422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72200" t="-69046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true" rot="-5400000">
              <a:off x="3270096" y="-1145993"/>
              <a:ext cx="2244221" cy="8784412"/>
            </a:xfrm>
            <a:custGeom>
              <a:avLst/>
              <a:gdLst/>
              <a:ahLst/>
              <a:cxnLst/>
              <a:rect r="r" b="b" t="t" l="l"/>
              <a:pathLst>
                <a:path h="8784412" w="2244221">
                  <a:moveTo>
                    <a:pt x="2244221" y="8784413"/>
                  </a:moveTo>
                  <a:lnTo>
                    <a:pt x="0" y="8784413"/>
                  </a:lnTo>
                  <a:lnTo>
                    <a:pt x="0" y="0"/>
                  </a:lnTo>
                  <a:lnTo>
                    <a:pt x="2244221" y="0"/>
                  </a:lnTo>
                  <a:lnTo>
                    <a:pt x="2244221" y="8784413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72200" t="-69046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true" rot="-5400000">
              <a:off x="3270096" y="-3270096"/>
              <a:ext cx="2244221" cy="8784412"/>
            </a:xfrm>
            <a:custGeom>
              <a:avLst/>
              <a:gdLst/>
              <a:ahLst/>
              <a:cxnLst/>
              <a:rect r="r" b="b" t="t" l="l"/>
              <a:pathLst>
                <a:path h="8784412" w="2244221">
                  <a:moveTo>
                    <a:pt x="0" y="8784413"/>
                  </a:moveTo>
                  <a:lnTo>
                    <a:pt x="2244221" y="8784413"/>
                  </a:lnTo>
                  <a:lnTo>
                    <a:pt x="2244221" y="0"/>
                  </a:lnTo>
                  <a:lnTo>
                    <a:pt x="0" y="0"/>
                  </a:lnTo>
                  <a:lnTo>
                    <a:pt x="0" y="8784413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72200" t="-69046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214984" y="932735"/>
            <a:ext cx="118580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DATA 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26283" y="7793965"/>
            <a:ext cx="12835434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The very low performance of the Sugar Division, indicating the minimal contribution to total sales.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909158" y="2083098"/>
            <a:ext cx="5473763" cy="1010644"/>
            <a:chOff x="0" y="0"/>
            <a:chExt cx="1812632" cy="3346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12632" cy="334674"/>
            </a:xfrm>
            <a:custGeom>
              <a:avLst/>
              <a:gdLst/>
              <a:ahLst/>
              <a:cxnLst/>
              <a:rect r="r" b="b" t="t" l="l"/>
              <a:pathLst>
                <a:path h="334674" w="1812632">
                  <a:moveTo>
                    <a:pt x="72133" y="0"/>
                  </a:moveTo>
                  <a:lnTo>
                    <a:pt x="1740500" y="0"/>
                  </a:lnTo>
                  <a:cubicBezTo>
                    <a:pt x="1780337" y="0"/>
                    <a:pt x="1812632" y="32295"/>
                    <a:pt x="1812632" y="72133"/>
                  </a:cubicBezTo>
                  <a:lnTo>
                    <a:pt x="1812632" y="262541"/>
                  </a:lnTo>
                  <a:cubicBezTo>
                    <a:pt x="1812632" y="302379"/>
                    <a:pt x="1780337" y="334674"/>
                    <a:pt x="1740500" y="334674"/>
                  </a:cubicBezTo>
                  <a:lnTo>
                    <a:pt x="72133" y="334674"/>
                  </a:lnTo>
                  <a:cubicBezTo>
                    <a:pt x="32295" y="334674"/>
                    <a:pt x="0" y="302379"/>
                    <a:pt x="0" y="262541"/>
                  </a:cubicBezTo>
                  <a:lnTo>
                    <a:pt x="0" y="72133"/>
                  </a:lnTo>
                  <a:cubicBezTo>
                    <a:pt x="0" y="32295"/>
                    <a:pt x="32295" y="0"/>
                    <a:pt x="72133" y="0"/>
                  </a:cubicBezTo>
                  <a:close/>
                </a:path>
              </a:pathLst>
            </a:custGeom>
            <a:solidFill>
              <a:srgbClr val="969FEA"/>
            </a:solidFill>
            <a:ln w="47625" cap="rnd">
              <a:solidFill>
                <a:srgbClr val="FBBCF7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812632" cy="344199"/>
            </a:xfrm>
            <a:prstGeom prst="rect">
              <a:avLst/>
            </a:prstGeom>
          </p:spPr>
          <p:txBody>
            <a:bodyPr anchor="ctr" rtlCol="false" tIns="37748" lIns="37748" bIns="37748" rIns="37748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905079" y="1818560"/>
            <a:ext cx="1857832" cy="1275181"/>
          </a:xfrm>
          <a:custGeom>
            <a:avLst/>
            <a:gdLst/>
            <a:ahLst/>
            <a:cxnLst/>
            <a:rect r="r" b="b" t="t" l="l"/>
            <a:pathLst>
              <a:path h="1275181" w="1857832">
                <a:moveTo>
                  <a:pt x="0" y="0"/>
                </a:moveTo>
                <a:lnTo>
                  <a:pt x="1857832" y="0"/>
                </a:lnTo>
                <a:lnTo>
                  <a:pt x="1857832" y="1275181"/>
                </a:lnTo>
                <a:lnTo>
                  <a:pt x="0" y="1275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809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426168" y="2302670"/>
            <a:ext cx="547376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1"/>
              </a:lnSpc>
              <a:spcBef>
                <a:spcPct val="0"/>
              </a:spcBef>
            </a:pPr>
            <a:r>
              <a:rPr lang="en-US" sz="3684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Target By Division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342444" y="199917"/>
            <a:ext cx="2926672" cy="809733"/>
            <a:chOff x="0" y="0"/>
            <a:chExt cx="3902230" cy="107964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2540"/>
            <a:ext cx="18288000" cy="6690995"/>
          </a:xfrm>
          <a:custGeom>
            <a:avLst/>
            <a:gdLst/>
            <a:ahLst/>
            <a:cxnLst/>
            <a:rect r="r" b="b" t="t" l="l"/>
            <a:pathLst>
              <a:path h="6690995" w="18288000">
                <a:moveTo>
                  <a:pt x="0" y="6690995"/>
                </a:moveTo>
                <a:lnTo>
                  <a:pt x="18288000" y="6690995"/>
                </a:lnTo>
                <a:lnTo>
                  <a:pt x="18288000" y="0"/>
                </a:lnTo>
                <a:lnTo>
                  <a:pt x="0" y="0"/>
                </a:lnTo>
                <a:lnTo>
                  <a:pt x="0" y="6690995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-53668" r="0" b="-121"/>
            </a:stretch>
          </a:blipFill>
        </p:spPr>
      </p:sp>
      <p:sp>
        <p:nvSpPr>
          <p:cNvPr name="Freeform 3" id="3" descr="E:\PPT\Pikbest\审核中\4月1号6月是糖果月!\图片2.png图片2"/>
          <p:cNvSpPr/>
          <p:nvPr/>
        </p:nvSpPr>
        <p:spPr>
          <a:xfrm flipH="false" flipV="true" rot="0">
            <a:off x="0" y="6212373"/>
            <a:ext cx="18288000" cy="4074627"/>
          </a:xfrm>
          <a:custGeom>
            <a:avLst/>
            <a:gdLst/>
            <a:ahLst/>
            <a:cxnLst/>
            <a:rect r="r" b="b" t="t" l="l"/>
            <a:pathLst>
              <a:path h="4074627" w="18288000">
                <a:moveTo>
                  <a:pt x="0" y="4074627"/>
                </a:moveTo>
                <a:lnTo>
                  <a:pt x="18288000" y="4074627"/>
                </a:lnTo>
                <a:lnTo>
                  <a:pt x="18288000" y="0"/>
                </a:lnTo>
                <a:lnTo>
                  <a:pt x="0" y="0"/>
                </a:lnTo>
                <a:lnTo>
                  <a:pt x="0" y="4074627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152539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017374" y="3275097"/>
            <a:ext cx="4253252" cy="4898390"/>
            <a:chOff x="0" y="0"/>
            <a:chExt cx="3898392" cy="44897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4"/>
              <a:stretch>
                <a:fillRect l="-22729" t="0" r="-5757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5"/>
              <a:stretch>
                <a:fillRect l="-26" t="0" r="-2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13851" y="5702121"/>
            <a:ext cx="4402265" cy="222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Reflecting minimal impact on overall performance, the Sugar Division accounted for only 0.30% of total sales.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14984" y="1160547"/>
            <a:ext cx="118580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DATA ANALYSIS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46307" y="4580837"/>
            <a:ext cx="5555705" cy="816484"/>
            <a:chOff x="0" y="0"/>
            <a:chExt cx="7407606" cy="108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5966" y="17773"/>
              <a:ext cx="7375715" cy="1053010"/>
            </a:xfrm>
            <a:custGeom>
              <a:avLst/>
              <a:gdLst/>
              <a:ahLst/>
              <a:cxnLst/>
              <a:rect r="r" b="b" t="t" l="l"/>
              <a:pathLst>
                <a:path h="1053010" w="7375715">
                  <a:moveTo>
                    <a:pt x="0" y="526505"/>
                  </a:moveTo>
                  <a:cubicBezTo>
                    <a:pt x="0" y="235724"/>
                    <a:pt x="218003" y="0"/>
                    <a:pt x="486905" y="0"/>
                  </a:cubicBezTo>
                  <a:lnTo>
                    <a:pt x="6888809" y="0"/>
                  </a:lnTo>
                  <a:cubicBezTo>
                    <a:pt x="7157712" y="0"/>
                    <a:pt x="7375715" y="235724"/>
                    <a:pt x="7375715" y="526505"/>
                  </a:cubicBezTo>
                  <a:cubicBezTo>
                    <a:pt x="7375715" y="817286"/>
                    <a:pt x="7157712" y="1053010"/>
                    <a:pt x="6888809" y="1053010"/>
                  </a:cubicBezTo>
                  <a:lnTo>
                    <a:pt x="486905" y="1053010"/>
                  </a:lnTo>
                  <a:cubicBezTo>
                    <a:pt x="218003" y="1053010"/>
                    <a:pt x="0" y="817286"/>
                    <a:pt x="0" y="526505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07649" cy="1088687"/>
            </a:xfrm>
            <a:custGeom>
              <a:avLst/>
              <a:gdLst/>
              <a:ahLst/>
              <a:cxnLst/>
              <a:rect r="r" b="b" t="t" l="l"/>
              <a:pathLst>
                <a:path h="1088687" w="7407649">
                  <a:moveTo>
                    <a:pt x="0" y="544278"/>
                  </a:moveTo>
                  <a:cubicBezTo>
                    <a:pt x="0" y="243208"/>
                    <a:pt x="225565" y="0"/>
                    <a:pt x="502871" y="0"/>
                  </a:cubicBezTo>
                  <a:lnTo>
                    <a:pt x="6904775" y="0"/>
                  </a:lnTo>
                  <a:lnTo>
                    <a:pt x="6904775" y="17773"/>
                  </a:lnTo>
                  <a:lnTo>
                    <a:pt x="6904775" y="0"/>
                  </a:lnTo>
                  <a:cubicBezTo>
                    <a:pt x="7182080" y="0"/>
                    <a:pt x="7407649" y="243208"/>
                    <a:pt x="7407649" y="544278"/>
                  </a:cubicBezTo>
                  <a:lnTo>
                    <a:pt x="7391681" y="544278"/>
                  </a:lnTo>
                  <a:lnTo>
                    <a:pt x="7407649" y="544278"/>
                  </a:lnTo>
                  <a:lnTo>
                    <a:pt x="7391681" y="544278"/>
                  </a:lnTo>
                  <a:lnTo>
                    <a:pt x="7407649" y="544278"/>
                  </a:lnTo>
                  <a:cubicBezTo>
                    <a:pt x="7407649" y="845348"/>
                    <a:pt x="7182080" y="1088556"/>
                    <a:pt x="6904775" y="1088556"/>
                  </a:cubicBezTo>
                  <a:lnTo>
                    <a:pt x="6904775" y="1070783"/>
                  </a:lnTo>
                  <a:lnTo>
                    <a:pt x="6904775" y="1088556"/>
                  </a:lnTo>
                  <a:lnTo>
                    <a:pt x="502871" y="1088556"/>
                  </a:lnTo>
                  <a:lnTo>
                    <a:pt x="502871" y="1070783"/>
                  </a:lnTo>
                  <a:lnTo>
                    <a:pt x="502871" y="1088556"/>
                  </a:lnTo>
                  <a:cubicBezTo>
                    <a:pt x="225565" y="1088687"/>
                    <a:pt x="0" y="845482"/>
                    <a:pt x="0" y="544278"/>
                  </a:cubicBezTo>
                  <a:lnTo>
                    <a:pt x="15966" y="544278"/>
                  </a:lnTo>
                  <a:lnTo>
                    <a:pt x="0" y="544278"/>
                  </a:lnTo>
                  <a:moveTo>
                    <a:pt x="32052" y="544278"/>
                  </a:moveTo>
                  <a:lnTo>
                    <a:pt x="15966" y="544278"/>
                  </a:lnTo>
                  <a:lnTo>
                    <a:pt x="32052" y="544278"/>
                  </a:lnTo>
                  <a:cubicBezTo>
                    <a:pt x="32052" y="824769"/>
                    <a:pt x="242372" y="1053010"/>
                    <a:pt x="502871" y="1053010"/>
                  </a:cubicBezTo>
                  <a:lnTo>
                    <a:pt x="6904775" y="1053010"/>
                  </a:lnTo>
                  <a:cubicBezTo>
                    <a:pt x="7165274" y="1053010"/>
                    <a:pt x="7375595" y="824769"/>
                    <a:pt x="7375595" y="544278"/>
                  </a:cubicBezTo>
                  <a:cubicBezTo>
                    <a:pt x="7375595" y="263787"/>
                    <a:pt x="7165274" y="35546"/>
                    <a:pt x="6904775" y="35546"/>
                  </a:cubicBezTo>
                  <a:lnTo>
                    <a:pt x="502871" y="35546"/>
                  </a:lnTo>
                  <a:lnTo>
                    <a:pt x="502871" y="17773"/>
                  </a:lnTo>
                  <a:lnTo>
                    <a:pt x="502871" y="35679"/>
                  </a:lnTo>
                  <a:cubicBezTo>
                    <a:pt x="242372" y="35679"/>
                    <a:pt x="32052" y="263921"/>
                    <a:pt x="32052" y="544412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7407606" cy="1069595"/>
            </a:xfrm>
            <a:prstGeom prst="rect">
              <a:avLst/>
            </a:prstGeom>
          </p:spPr>
          <p:txBody>
            <a:bodyPr anchor="b" rtlCol="false" tIns="152400" lIns="152400" bIns="152400" rIns="152400"/>
            <a:lstStyle/>
            <a:p>
              <a:pPr algn="ctr">
                <a:lnSpc>
                  <a:spcPts val="3420"/>
                </a:lnSpc>
              </a:pPr>
              <a:r>
                <a:rPr lang="en-US" sz="3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Low Sales Contribution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287460" y="5702121"/>
            <a:ext cx="5008468" cy="17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Highlighting significant underperformance, The division achieved just 0.91% of its sales target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287460" y="4580837"/>
            <a:ext cx="4935212" cy="816484"/>
            <a:chOff x="0" y="0"/>
            <a:chExt cx="6580283" cy="10886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4183" y="17773"/>
              <a:ext cx="6551953" cy="1053010"/>
            </a:xfrm>
            <a:custGeom>
              <a:avLst/>
              <a:gdLst/>
              <a:ahLst/>
              <a:cxnLst/>
              <a:rect r="r" b="b" t="t" l="l"/>
              <a:pathLst>
                <a:path h="1053010" w="6551953">
                  <a:moveTo>
                    <a:pt x="0" y="526505"/>
                  </a:moveTo>
                  <a:cubicBezTo>
                    <a:pt x="0" y="235724"/>
                    <a:pt x="193655" y="0"/>
                    <a:pt x="432524" y="0"/>
                  </a:cubicBezTo>
                  <a:lnTo>
                    <a:pt x="6119428" y="0"/>
                  </a:lnTo>
                  <a:cubicBezTo>
                    <a:pt x="6358298" y="0"/>
                    <a:pt x="6551953" y="235724"/>
                    <a:pt x="6551953" y="526505"/>
                  </a:cubicBezTo>
                  <a:cubicBezTo>
                    <a:pt x="6551953" y="817286"/>
                    <a:pt x="6358298" y="1053010"/>
                    <a:pt x="6119428" y="1053010"/>
                  </a:cubicBezTo>
                  <a:lnTo>
                    <a:pt x="432524" y="1053010"/>
                  </a:lnTo>
                  <a:cubicBezTo>
                    <a:pt x="193655" y="1053010"/>
                    <a:pt x="0" y="817286"/>
                    <a:pt x="0" y="526505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80325" cy="1088687"/>
            </a:xfrm>
            <a:custGeom>
              <a:avLst/>
              <a:gdLst/>
              <a:ahLst/>
              <a:cxnLst/>
              <a:rect r="r" b="b" t="t" l="l"/>
              <a:pathLst>
                <a:path h="1088687" w="6580325">
                  <a:moveTo>
                    <a:pt x="0" y="544278"/>
                  </a:moveTo>
                  <a:cubicBezTo>
                    <a:pt x="0" y="243208"/>
                    <a:pt x="200373" y="0"/>
                    <a:pt x="446707" y="0"/>
                  </a:cubicBezTo>
                  <a:lnTo>
                    <a:pt x="6133611" y="0"/>
                  </a:lnTo>
                  <a:lnTo>
                    <a:pt x="6133611" y="17773"/>
                  </a:lnTo>
                  <a:lnTo>
                    <a:pt x="6133611" y="0"/>
                  </a:lnTo>
                  <a:cubicBezTo>
                    <a:pt x="6379945" y="0"/>
                    <a:pt x="6580325" y="243208"/>
                    <a:pt x="6580325" y="544278"/>
                  </a:cubicBezTo>
                  <a:lnTo>
                    <a:pt x="6566136" y="544278"/>
                  </a:lnTo>
                  <a:lnTo>
                    <a:pt x="6580325" y="544278"/>
                  </a:lnTo>
                  <a:lnTo>
                    <a:pt x="6566136" y="544278"/>
                  </a:lnTo>
                  <a:lnTo>
                    <a:pt x="6580325" y="544278"/>
                  </a:lnTo>
                  <a:cubicBezTo>
                    <a:pt x="6580325" y="845348"/>
                    <a:pt x="6379945" y="1088556"/>
                    <a:pt x="6133611" y="1088556"/>
                  </a:cubicBezTo>
                  <a:lnTo>
                    <a:pt x="6133611" y="1070783"/>
                  </a:lnTo>
                  <a:lnTo>
                    <a:pt x="6133611" y="1088556"/>
                  </a:lnTo>
                  <a:lnTo>
                    <a:pt x="446707" y="1088556"/>
                  </a:lnTo>
                  <a:lnTo>
                    <a:pt x="446707" y="1070783"/>
                  </a:lnTo>
                  <a:lnTo>
                    <a:pt x="446707" y="1088556"/>
                  </a:lnTo>
                  <a:cubicBezTo>
                    <a:pt x="200373" y="1088687"/>
                    <a:pt x="0" y="845482"/>
                    <a:pt x="0" y="544278"/>
                  </a:cubicBezTo>
                  <a:lnTo>
                    <a:pt x="14183" y="544278"/>
                  </a:lnTo>
                  <a:lnTo>
                    <a:pt x="0" y="544278"/>
                  </a:lnTo>
                  <a:moveTo>
                    <a:pt x="28472" y="544278"/>
                  </a:moveTo>
                  <a:lnTo>
                    <a:pt x="14183" y="544278"/>
                  </a:lnTo>
                  <a:lnTo>
                    <a:pt x="28472" y="544278"/>
                  </a:lnTo>
                  <a:cubicBezTo>
                    <a:pt x="28472" y="824769"/>
                    <a:pt x="215302" y="1053010"/>
                    <a:pt x="446707" y="1053010"/>
                  </a:cubicBezTo>
                  <a:lnTo>
                    <a:pt x="6133611" y="1053010"/>
                  </a:lnTo>
                  <a:cubicBezTo>
                    <a:pt x="6365016" y="1053010"/>
                    <a:pt x="6551847" y="824769"/>
                    <a:pt x="6551847" y="544278"/>
                  </a:cubicBezTo>
                  <a:cubicBezTo>
                    <a:pt x="6551847" y="263787"/>
                    <a:pt x="6365016" y="35546"/>
                    <a:pt x="6133611" y="35546"/>
                  </a:cubicBezTo>
                  <a:lnTo>
                    <a:pt x="446707" y="35546"/>
                  </a:lnTo>
                  <a:lnTo>
                    <a:pt x="446707" y="17773"/>
                  </a:lnTo>
                  <a:lnTo>
                    <a:pt x="446707" y="35679"/>
                  </a:lnTo>
                  <a:cubicBezTo>
                    <a:pt x="215302" y="35679"/>
                    <a:pt x="28472" y="263921"/>
                    <a:pt x="28472" y="544412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6580283" cy="1069595"/>
            </a:xfrm>
            <a:prstGeom prst="rect">
              <a:avLst/>
            </a:prstGeom>
          </p:spPr>
          <p:txBody>
            <a:bodyPr anchor="b" rtlCol="false" tIns="152400" lIns="152400" bIns="152400" rIns="152400"/>
            <a:lstStyle/>
            <a:p>
              <a:pPr algn="ctr">
                <a:lnSpc>
                  <a:spcPts val="3420"/>
                </a:lnSpc>
              </a:pPr>
              <a:r>
                <a:rPr lang="en-US" sz="3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Low Target Achievement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616064" y="2255922"/>
            <a:ext cx="9055871" cy="88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The Sugar Division's sales performance did not meet expectations, this was due to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16064" y="8478287"/>
            <a:ext cx="9055871" cy="133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Therefore, it is necessary to analyze the sales of the Sugar division to identify the factors that cause low sales performance.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83479" y="4548378"/>
            <a:ext cx="4918533" cy="908129"/>
            <a:chOff x="0" y="0"/>
            <a:chExt cx="1812632" cy="3346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12632" cy="334674"/>
            </a:xfrm>
            <a:custGeom>
              <a:avLst/>
              <a:gdLst/>
              <a:ahLst/>
              <a:cxnLst/>
              <a:rect r="r" b="b" t="t" l="l"/>
              <a:pathLst>
                <a:path h="334674" w="1812632">
                  <a:moveTo>
                    <a:pt x="80276" y="0"/>
                  </a:moveTo>
                  <a:lnTo>
                    <a:pt x="1732357" y="0"/>
                  </a:lnTo>
                  <a:cubicBezTo>
                    <a:pt x="1753647" y="0"/>
                    <a:pt x="1774066" y="8458"/>
                    <a:pt x="1789120" y="23512"/>
                  </a:cubicBezTo>
                  <a:cubicBezTo>
                    <a:pt x="1804175" y="38567"/>
                    <a:pt x="1812632" y="58985"/>
                    <a:pt x="1812632" y="80276"/>
                  </a:cubicBezTo>
                  <a:lnTo>
                    <a:pt x="1812632" y="254398"/>
                  </a:lnTo>
                  <a:cubicBezTo>
                    <a:pt x="1812632" y="275689"/>
                    <a:pt x="1804175" y="296107"/>
                    <a:pt x="1789120" y="311162"/>
                  </a:cubicBezTo>
                  <a:cubicBezTo>
                    <a:pt x="1774066" y="326216"/>
                    <a:pt x="1753647" y="334674"/>
                    <a:pt x="1732357" y="334674"/>
                  </a:cubicBezTo>
                  <a:lnTo>
                    <a:pt x="80276" y="334674"/>
                  </a:lnTo>
                  <a:cubicBezTo>
                    <a:pt x="58985" y="334674"/>
                    <a:pt x="38567" y="326216"/>
                    <a:pt x="23512" y="311162"/>
                  </a:cubicBezTo>
                  <a:cubicBezTo>
                    <a:pt x="8458" y="296107"/>
                    <a:pt x="0" y="275689"/>
                    <a:pt x="0" y="254398"/>
                  </a:cubicBezTo>
                  <a:lnTo>
                    <a:pt x="0" y="80276"/>
                  </a:lnTo>
                  <a:cubicBezTo>
                    <a:pt x="0" y="58985"/>
                    <a:pt x="8458" y="38567"/>
                    <a:pt x="23512" y="23512"/>
                  </a:cubicBezTo>
                  <a:cubicBezTo>
                    <a:pt x="38567" y="8458"/>
                    <a:pt x="58985" y="0"/>
                    <a:pt x="80276" y="0"/>
                  </a:cubicBezTo>
                  <a:close/>
                </a:path>
              </a:pathLst>
            </a:custGeom>
            <a:solidFill>
              <a:srgbClr val="969FEA"/>
            </a:solidFill>
            <a:ln w="47625" cap="rnd">
              <a:solidFill>
                <a:srgbClr val="FBBCF7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812632" cy="344199"/>
            </a:xfrm>
            <a:prstGeom prst="rect">
              <a:avLst/>
            </a:prstGeom>
          </p:spPr>
          <p:txBody>
            <a:bodyPr anchor="ctr" rtlCol="false" tIns="37748" lIns="37748" bIns="37748" rIns="37748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81248" y="4310674"/>
            <a:ext cx="1669383" cy="1145833"/>
          </a:xfrm>
          <a:custGeom>
            <a:avLst/>
            <a:gdLst/>
            <a:ahLst/>
            <a:cxnLst/>
            <a:rect r="r" b="b" t="t" l="l"/>
            <a:pathLst>
              <a:path h="1145833" w="1669383">
                <a:moveTo>
                  <a:pt x="0" y="0"/>
                </a:moveTo>
                <a:lnTo>
                  <a:pt x="1669383" y="0"/>
                </a:lnTo>
                <a:lnTo>
                  <a:pt x="1669383" y="1145833"/>
                </a:lnTo>
                <a:lnTo>
                  <a:pt x="0" y="114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8091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701863" y="4778315"/>
            <a:ext cx="4918533" cy="4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95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Low Sales Contributions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109743" y="4580837"/>
            <a:ext cx="5555705" cy="816484"/>
            <a:chOff x="0" y="0"/>
            <a:chExt cx="7407606" cy="10886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5966" y="17773"/>
              <a:ext cx="7375715" cy="1053010"/>
            </a:xfrm>
            <a:custGeom>
              <a:avLst/>
              <a:gdLst/>
              <a:ahLst/>
              <a:cxnLst/>
              <a:rect r="r" b="b" t="t" l="l"/>
              <a:pathLst>
                <a:path h="1053010" w="7375715">
                  <a:moveTo>
                    <a:pt x="0" y="526505"/>
                  </a:moveTo>
                  <a:cubicBezTo>
                    <a:pt x="0" y="235724"/>
                    <a:pt x="218003" y="0"/>
                    <a:pt x="486905" y="0"/>
                  </a:cubicBezTo>
                  <a:lnTo>
                    <a:pt x="6888809" y="0"/>
                  </a:lnTo>
                  <a:cubicBezTo>
                    <a:pt x="7157712" y="0"/>
                    <a:pt x="7375715" y="235724"/>
                    <a:pt x="7375715" y="526505"/>
                  </a:cubicBezTo>
                  <a:cubicBezTo>
                    <a:pt x="7375715" y="817286"/>
                    <a:pt x="7157712" y="1053010"/>
                    <a:pt x="6888809" y="1053010"/>
                  </a:cubicBezTo>
                  <a:lnTo>
                    <a:pt x="486905" y="1053010"/>
                  </a:lnTo>
                  <a:cubicBezTo>
                    <a:pt x="218003" y="1053010"/>
                    <a:pt x="0" y="817286"/>
                    <a:pt x="0" y="526505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407649" cy="1088687"/>
            </a:xfrm>
            <a:custGeom>
              <a:avLst/>
              <a:gdLst/>
              <a:ahLst/>
              <a:cxnLst/>
              <a:rect r="r" b="b" t="t" l="l"/>
              <a:pathLst>
                <a:path h="1088687" w="7407649">
                  <a:moveTo>
                    <a:pt x="0" y="544278"/>
                  </a:moveTo>
                  <a:cubicBezTo>
                    <a:pt x="0" y="243208"/>
                    <a:pt x="225565" y="0"/>
                    <a:pt x="502871" y="0"/>
                  </a:cubicBezTo>
                  <a:lnTo>
                    <a:pt x="6904775" y="0"/>
                  </a:lnTo>
                  <a:lnTo>
                    <a:pt x="6904775" y="17773"/>
                  </a:lnTo>
                  <a:lnTo>
                    <a:pt x="6904775" y="0"/>
                  </a:lnTo>
                  <a:cubicBezTo>
                    <a:pt x="7182080" y="0"/>
                    <a:pt x="7407649" y="243208"/>
                    <a:pt x="7407649" y="544278"/>
                  </a:cubicBezTo>
                  <a:lnTo>
                    <a:pt x="7391681" y="544278"/>
                  </a:lnTo>
                  <a:lnTo>
                    <a:pt x="7407649" y="544278"/>
                  </a:lnTo>
                  <a:lnTo>
                    <a:pt x="7391681" y="544278"/>
                  </a:lnTo>
                  <a:lnTo>
                    <a:pt x="7407649" y="544278"/>
                  </a:lnTo>
                  <a:cubicBezTo>
                    <a:pt x="7407649" y="845348"/>
                    <a:pt x="7182080" y="1088556"/>
                    <a:pt x="6904775" y="1088556"/>
                  </a:cubicBezTo>
                  <a:lnTo>
                    <a:pt x="6904775" y="1070783"/>
                  </a:lnTo>
                  <a:lnTo>
                    <a:pt x="6904775" y="1088556"/>
                  </a:lnTo>
                  <a:lnTo>
                    <a:pt x="502871" y="1088556"/>
                  </a:lnTo>
                  <a:lnTo>
                    <a:pt x="502871" y="1070783"/>
                  </a:lnTo>
                  <a:lnTo>
                    <a:pt x="502871" y="1088556"/>
                  </a:lnTo>
                  <a:cubicBezTo>
                    <a:pt x="225565" y="1088687"/>
                    <a:pt x="0" y="845482"/>
                    <a:pt x="0" y="544278"/>
                  </a:cubicBezTo>
                  <a:lnTo>
                    <a:pt x="15966" y="544278"/>
                  </a:lnTo>
                  <a:lnTo>
                    <a:pt x="0" y="544278"/>
                  </a:lnTo>
                  <a:moveTo>
                    <a:pt x="32052" y="544278"/>
                  </a:moveTo>
                  <a:lnTo>
                    <a:pt x="15966" y="544278"/>
                  </a:lnTo>
                  <a:lnTo>
                    <a:pt x="32052" y="544278"/>
                  </a:lnTo>
                  <a:cubicBezTo>
                    <a:pt x="32052" y="824769"/>
                    <a:pt x="242372" y="1053010"/>
                    <a:pt x="502871" y="1053010"/>
                  </a:cubicBezTo>
                  <a:lnTo>
                    <a:pt x="6904775" y="1053010"/>
                  </a:lnTo>
                  <a:cubicBezTo>
                    <a:pt x="7165274" y="1053010"/>
                    <a:pt x="7375595" y="824769"/>
                    <a:pt x="7375595" y="544278"/>
                  </a:cubicBezTo>
                  <a:cubicBezTo>
                    <a:pt x="7375595" y="263787"/>
                    <a:pt x="7165274" y="35546"/>
                    <a:pt x="6904775" y="35546"/>
                  </a:cubicBezTo>
                  <a:lnTo>
                    <a:pt x="502871" y="35546"/>
                  </a:lnTo>
                  <a:lnTo>
                    <a:pt x="502871" y="17773"/>
                  </a:lnTo>
                  <a:lnTo>
                    <a:pt x="502871" y="35679"/>
                  </a:lnTo>
                  <a:cubicBezTo>
                    <a:pt x="242372" y="35679"/>
                    <a:pt x="32052" y="263921"/>
                    <a:pt x="32052" y="544412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9050"/>
              <a:ext cx="7407606" cy="1069595"/>
            </a:xfrm>
            <a:prstGeom prst="rect">
              <a:avLst/>
            </a:prstGeom>
          </p:spPr>
          <p:txBody>
            <a:bodyPr anchor="b" rtlCol="false" tIns="152400" lIns="152400" bIns="152400" rIns="152400"/>
            <a:lstStyle/>
            <a:p>
              <a:pPr algn="ctr">
                <a:lnSpc>
                  <a:spcPts val="3420"/>
                </a:lnSpc>
              </a:pPr>
              <a:r>
                <a:rPr lang="en-US" sz="3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Low Sales Contribution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746915" y="4548378"/>
            <a:ext cx="4918533" cy="908129"/>
            <a:chOff x="0" y="0"/>
            <a:chExt cx="1812632" cy="33467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812632" cy="334674"/>
            </a:xfrm>
            <a:custGeom>
              <a:avLst/>
              <a:gdLst/>
              <a:ahLst/>
              <a:cxnLst/>
              <a:rect r="r" b="b" t="t" l="l"/>
              <a:pathLst>
                <a:path h="334674" w="1812632">
                  <a:moveTo>
                    <a:pt x="80276" y="0"/>
                  </a:moveTo>
                  <a:lnTo>
                    <a:pt x="1732357" y="0"/>
                  </a:lnTo>
                  <a:cubicBezTo>
                    <a:pt x="1753647" y="0"/>
                    <a:pt x="1774066" y="8458"/>
                    <a:pt x="1789120" y="23512"/>
                  </a:cubicBezTo>
                  <a:cubicBezTo>
                    <a:pt x="1804175" y="38567"/>
                    <a:pt x="1812632" y="58985"/>
                    <a:pt x="1812632" y="80276"/>
                  </a:cubicBezTo>
                  <a:lnTo>
                    <a:pt x="1812632" y="254398"/>
                  </a:lnTo>
                  <a:cubicBezTo>
                    <a:pt x="1812632" y="275689"/>
                    <a:pt x="1804175" y="296107"/>
                    <a:pt x="1789120" y="311162"/>
                  </a:cubicBezTo>
                  <a:cubicBezTo>
                    <a:pt x="1774066" y="326216"/>
                    <a:pt x="1753647" y="334674"/>
                    <a:pt x="1732357" y="334674"/>
                  </a:cubicBezTo>
                  <a:lnTo>
                    <a:pt x="80276" y="334674"/>
                  </a:lnTo>
                  <a:cubicBezTo>
                    <a:pt x="58985" y="334674"/>
                    <a:pt x="38567" y="326216"/>
                    <a:pt x="23512" y="311162"/>
                  </a:cubicBezTo>
                  <a:cubicBezTo>
                    <a:pt x="8458" y="296107"/>
                    <a:pt x="0" y="275689"/>
                    <a:pt x="0" y="254398"/>
                  </a:cubicBezTo>
                  <a:lnTo>
                    <a:pt x="0" y="80276"/>
                  </a:lnTo>
                  <a:cubicBezTo>
                    <a:pt x="0" y="58985"/>
                    <a:pt x="8458" y="38567"/>
                    <a:pt x="23512" y="23512"/>
                  </a:cubicBezTo>
                  <a:cubicBezTo>
                    <a:pt x="38567" y="8458"/>
                    <a:pt x="58985" y="0"/>
                    <a:pt x="80276" y="0"/>
                  </a:cubicBezTo>
                  <a:close/>
                </a:path>
              </a:pathLst>
            </a:custGeom>
            <a:solidFill>
              <a:srgbClr val="969FEA"/>
            </a:solidFill>
            <a:ln w="47625" cap="rnd">
              <a:solidFill>
                <a:srgbClr val="FBBCF7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1812632" cy="344199"/>
            </a:xfrm>
            <a:prstGeom prst="rect">
              <a:avLst/>
            </a:prstGeom>
          </p:spPr>
          <p:txBody>
            <a:bodyPr anchor="ctr" rtlCol="false" tIns="37748" lIns="37748" bIns="37748" rIns="37748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1844684" y="4310674"/>
            <a:ext cx="1669383" cy="1145833"/>
          </a:xfrm>
          <a:custGeom>
            <a:avLst/>
            <a:gdLst/>
            <a:ahLst/>
            <a:cxnLst/>
            <a:rect r="r" b="b" t="t" l="l"/>
            <a:pathLst>
              <a:path h="1145833" w="1669383">
                <a:moveTo>
                  <a:pt x="0" y="0"/>
                </a:moveTo>
                <a:lnTo>
                  <a:pt x="1669383" y="0"/>
                </a:lnTo>
                <a:lnTo>
                  <a:pt x="1669383" y="1145833"/>
                </a:lnTo>
                <a:lnTo>
                  <a:pt x="0" y="114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8091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2365299" y="4778315"/>
            <a:ext cx="4918533" cy="4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95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Low Target Achievements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680664" y="217463"/>
            <a:ext cx="2926672" cy="809733"/>
            <a:chOff x="0" y="0"/>
            <a:chExt cx="3902230" cy="107964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0"/>
            <a:ext cx="18288000" cy="10281920"/>
          </a:xfrm>
          <a:custGeom>
            <a:avLst/>
            <a:gdLst/>
            <a:ahLst/>
            <a:cxnLst/>
            <a:rect r="r" b="b" t="t" l="l"/>
            <a:pathLst>
              <a:path h="10281920" w="18288000">
                <a:moveTo>
                  <a:pt x="0" y="10281920"/>
                </a:moveTo>
                <a:lnTo>
                  <a:pt x="18288000" y="10281920"/>
                </a:lnTo>
                <a:lnTo>
                  <a:pt x="18288000" y="0"/>
                </a:lnTo>
                <a:lnTo>
                  <a:pt x="0" y="0"/>
                </a:lnTo>
                <a:lnTo>
                  <a:pt x="0" y="1028192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56300" y="1963558"/>
            <a:ext cx="10488021" cy="6673003"/>
          </a:xfrm>
          <a:custGeom>
            <a:avLst/>
            <a:gdLst/>
            <a:ahLst/>
            <a:cxnLst/>
            <a:rect r="r" b="b" t="t" l="l"/>
            <a:pathLst>
              <a:path h="6673003" w="10488021">
                <a:moveTo>
                  <a:pt x="0" y="0"/>
                </a:moveTo>
                <a:lnTo>
                  <a:pt x="10488021" y="0"/>
                </a:lnTo>
                <a:lnTo>
                  <a:pt x="10488021" y="6673003"/>
                </a:lnTo>
                <a:lnTo>
                  <a:pt x="0" y="667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14984" y="1042809"/>
            <a:ext cx="118580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DATA 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05391" y="8886011"/>
            <a:ext cx="4677218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u="sng">
                <a:solidFill>
                  <a:srgbClr val="191919"/>
                </a:solidFill>
                <a:latin typeface="Bree Serif"/>
                <a:ea typeface="Bree Serif"/>
                <a:cs typeface="Bree Serif"/>
                <a:sym typeface="Bree Serif"/>
                <a:hlinkClick r:id="rId5" tooltip="https://drive.google.com/drive/folders/1KERkL1V9Xub7QQFXiUPVkVJ_4Om6GNgm?usp=sharing"/>
              </a:rPr>
              <a:t> Dashboard Tim 6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80664" y="233076"/>
            <a:ext cx="2926672" cy="809733"/>
            <a:chOff x="0" y="0"/>
            <a:chExt cx="3902230" cy="10796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0"/>
            <a:ext cx="18288000" cy="10281920"/>
          </a:xfrm>
          <a:custGeom>
            <a:avLst/>
            <a:gdLst/>
            <a:ahLst/>
            <a:cxnLst/>
            <a:rect r="r" b="b" t="t" l="l"/>
            <a:pathLst>
              <a:path h="10281920" w="18288000">
                <a:moveTo>
                  <a:pt x="0" y="10281920"/>
                </a:moveTo>
                <a:lnTo>
                  <a:pt x="18288000" y="10281920"/>
                </a:lnTo>
                <a:lnTo>
                  <a:pt x="18288000" y="0"/>
                </a:lnTo>
                <a:lnTo>
                  <a:pt x="0" y="0"/>
                </a:lnTo>
                <a:lnTo>
                  <a:pt x="0" y="1028192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7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2458602"/>
            <a:ext cx="7956336" cy="5645389"/>
            <a:chOff x="0" y="0"/>
            <a:chExt cx="4501896" cy="31943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09550" y="254000"/>
              <a:ext cx="4076700" cy="2692400"/>
            </a:xfrm>
            <a:custGeom>
              <a:avLst/>
              <a:gdLst/>
              <a:ahLst/>
              <a:cxnLst/>
              <a:rect r="r" b="b" t="t" l="l"/>
              <a:pathLst>
                <a:path h="2692400" w="4076700">
                  <a:moveTo>
                    <a:pt x="4076700" y="2692400"/>
                  </a:moveTo>
                  <a:lnTo>
                    <a:pt x="0" y="2692400"/>
                  </a:lnTo>
                  <a:lnTo>
                    <a:pt x="0" y="0"/>
                  </a:lnTo>
                  <a:lnTo>
                    <a:pt x="4076700" y="0"/>
                  </a:lnTo>
                  <a:lnTo>
                    <a:pt x="4076700" y="2692400"/>
                  </a:lnTo>
                  <a:close/>
                </a:path>
              </a:pathLst>
            </a:custGeom>
            <a:blipFill>
              <a:blip r:embed="rId4"/>
              <a:stretch>
                <a:fillRect l="0" t="-19346" r="0" b="-1209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1896" cy="3194304"/>
            </a:xfrm>
            <a:custGeom>
              <a:avLst/>
              <a:gdLst/>
              <a:ahLst/>
              <a:cxnLst/>
              <a:rect r="r" b="b" t="t" l="l"/>
              <a:pathLst>
                <a:path h="3194304" w="4501896">
                  <a:moveTo>
                    <a:pt x="4501896" y="3194304"/>
                  </a:moveTo>
                  <a:lnTo>
                    <a:pt x="0" y="3194304"/>
                  </a:lnTo>
                  <a:lnTo>
                    <a:pt x="0" y="0"/>
                  </a:lnTo>
                  <a:lnTo>
                    <a:pt x="4501896" y="0"/>
                  </a:lnTo>
                  <a:lnTo>
                    <a:pt x="4501896" y="3194304"/>
                  </a:lnTo>
                  <a:close/>
                </a:path>
              </a:pathLst>
            </a:custGeom>
            <a:blipFill>
              <a:blip r:embed="rId5"/>
              <a:stretch>
                <a:fillRect l="-56" t="0" r="-5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4038" y="2902921"/>
            <a:ext cx="6166348" cy="1138518"/>
            <a:chOff x="0" y="0"/>
            <a:chExt cx="1812632" cy="3346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2632" cy="334674"/>
            </a:xfrm>
            <a:custGeom>
              <a:avLst/>
              <a:gdLst/>
              <a:ahLst/>
              <a:cxnLst/>
              <a:rect r="r" b="b" t="t" l="l"/>
              <a:pathLst>
                <a:path h="334674" w="1812632">
                  <a:moveTo>
                    <a:pt x="64031" y="0"/>
                  </a:moveTo>
                  <a:lnTo>
                    <a:pt x="1748601" y="0"/>
                  </a:lnTo>
                  <a:cubicBezTo>
                    <a:pt x="1783965" y="0"/>
                    <a:pt x="1812632" y="28668"/>
                    <a:pt x="1812632" y="64031"/>
                  </a:cubicBezTo>
                  <a:lnTo>
                    <a:pt x="1812632" y="270643"/>
                  </a:lnTo>
                  <a:cubicBezTo>
                    <a:pt x="1812632" y="306006"/>
                    <a:pt x="1783965" y="334674"/>
                    <a:pt x="1748601" y="334674"/>
                  </a:cubicBezTo>
                  <a:lnTo>
                    <a:pt x="64031" y="334674"/>
                  </a:lnTo>
                  <a:cubicBezTo>
                    <a:pt x="28668" y="334674"/>
                    <a:pt x="0" y="306006"/>
                    <a:pt x="0" y="270643"/>
                  </a:cubicBezTo>
                  <a:lnTo>
                    <a:pt x="0" y="64031"/>
                  </a:lnTo>
                  <a:cubicBezTo>
                    <a:pt x="0" y="28668"/>
                    <a:pt x="28668" y="0"/>
                    <a:pt x="64031" y="0"/>
                  </a:cubicBezTo>
                  <a:close/>
                </a:path>
              </a:pathLst>
            </a:custGeom>
            <a:solidFill>
              <a:srgbClr val="969FEA"/>
            </a:solidFill>
            <a:ln w="47625" cap="rnd">
              <a:solidFill>
                <a:srgbClr val="FBBCF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812632" cy="344199"/>
            </a:xfrm>
            <a:prstGeom prst="rect">
              <a:avLst/>
            </a:prstGeom>
          </p:spPr>
          <p:txBody>
            <a:bodyPr anchor="ctr" rtlCol="false" tIns="37748" lIns="37748" bIns="37748" rIns="37748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552914" y="2604912"/>
            <a:ext cx="2092900" cy="1436527"/>
          </a:xfrm>
          <a:custGeom>
            <a:avLst/>
            <a:gdLst/>
            <a:ahLst/>
            <a:cxnLst/>
            <a:rect r="r" b="b" t="t" l="l"/>
            <a:pathLst>
              <a:path h="1436527" w="2092900">
                <a:moveTo>
                  <a:pt x="0" y="0"/>
                </a:moveTo>
                <a:lnTo>
                  <a:pt x="2092900" y="0"/>
                </a:lnTo>
                <a:lnTo>
                  <a:pt x="2092900" y="1436527"/>
                </a:lnTo>
                <a:lnTo>
                  <a:pt x="0" y="1436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809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14984" y="1182252"/>
            <a:ext cx="118580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DATA VISUALIZATION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0555" y="4276940"/>
            <a:ext cx="5918524" cy="60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5249"/>
              </a:lnSpc>
              <a:buFont typeface="Arial"/>
              <a:buChar char="•"/>
            </a:pPr>
            <a:r>
              <a:rPr lang="en-US" sz="2999" spc="-9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New York City dominates sales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73157" y="5238966"/>
            <a:ext cx="7113321" cy="60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5249"/>
              </a:lnSpc>
              <a:buFont typeface="Arial"/>
              <a:buChar char="•"/>
            </a:pPr>
            <a:r>
              <a:rPr lang="en-US" sz="2999" spc="-9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Pueblo City recorded the highest profit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85036" y="6212514"/>
            <a:ext cx="8636284" cy="55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1854" indent="-295927" lvl="1">
              <a:lnSpc>
                <a:spcPts val="4797"/>
              </a:lnSpc>
              <a:buFont typeface="Arial"/>
              <a:buChar char="•"/>
            </a:pPr>
            <a:r>
              <a:rPr lang="en-US" sz="2741" spc="-87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Diversification of contribution between cities is still 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05607" y="3191193"/>
            <a:ext cx="616634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Total Sales &amp; Profit by City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680664" y="124869"/>
            <a:ext cx="2926672" cy="809733"/>
            <a:chOff x="0" y="0"/>
            <a:chExt cx="3902230" cy="10796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0"/>
            <a:ext cx="18288000" cy="10281920"/>
          </a:xfrm>
          <a:custGeom>
            <a:avLst/>
            <a:gdLst/>
            <a:ahLst/>
            <a:cxnLst/>
            <a:rect r="r" b="b" t="t" l="l"/>
            <a:pathLst>
              <a:path h="10281920" w="18288000">
                <a:moveTo>
                  <a:pt x="0" y="10281920"/>
                </a:moveTo>
                <a:lnTo>
                  <a:pt x="18288000" y="10281920"/>
                </a:lnTo>
                <a:lnTo>
                  <a:pt x="18288000" y="0"/>
                </a:lnTo>
                <a:lnTo>
                  <a:pt x="0" y="0"/>
                </a:lnTo>
                <a:lnTo>
                  <a:pt x="0" y="1028192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7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2458602"/>
            <a:ext cx="7956336" cy="5645389"/>
            <a:chOff x="0" y="0"/>
            <a:chExt cx="4501896" cy="31943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09550" y="254000"/>
              <a:ext cx="4076700" cy="2692400"/>
            </a:xfrm>
            <a:custGeom>
              <a:avLst/>
              <a:gdLst/>
              <a:ahLst/>
              <a:cxnLst/>
              <a:rect r="r" b="b" t="t" l="l"/>
              <a:pathLst>
                <a:path h="2692400" w="4076700">
                  <a:moveTo>
                    <a:pt x="4076700" y="2692400"/>
                  </a:moveTo>
                  <a:lnTo>
                    <a:pt x="0" y="2692400"/>
                  </a:lnTo>
                  <a:lnTo>
                    <a:pt x="0" y="0"/>
                  </a:lnTo>
                  <a:lnTo>
                    <a:pt x="4076700" y="0"/>
                  </a:lnTo>
                  <a:lnTo>
                    <a:pt x="4076700" y="2692400"/>
                  </a:lnTo>
                  <a:close/>
                </a:path>
              </a:pathLst>
            </a:custGeom>
            <a:blipFill>
              <a:blip r:embed="rId4"/>
              <a:stretch>
                <a:fillRect l="-1615" t="-13144" r="-1682" b="-311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1896" cy="3194304"/>
            </a:xfrm>
            <a:custGeom>
              <a:avLst/>
              <a:gdLst/>
              <a:ahLst/>
              <a:cxnLst/>
              <a:rect r="r" b="b" t="t" l="l"/>
              <a:pathLst>
                <a:path h="3194304" w="4501896">
                  <a:moveTo>
                    <a:pt x="4501896" y="3194304"/>
                  </a:moveTo>
                  <a:lnTo>
                    <a:pt x="0" y="3194304"/>
                  </a:lnTo>
                  <a:lnTo>
                    <a:pt x="0" y="0"/>
                  </a:lnTo>
                  <a:lnTo>
                    <a:pt x="4501896" y="0"/>
                  </a:lnTo>
                  <a:lnTo>
                    <a:pt x="4501896" y="3194304"/>
                  </a:lnTo>
                  <a:close/>
                </a:path>
              </a:pathLst>
            </a:custGeom>
            <a:blipFill>
              <a:blip r:embed="rId5"/>
              <a:stretch>
                <a:fillRect l="-56" t="0" r="-5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144000" y="6690480"/>
            <a:ext cx="8356686" cy="66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65" indent="-356233" lvl="1">
              <a:lnSpc>
                <a:spcPts val="5774"/>
              </a:lnSpc>
              <a:buFont typeface="Arial"/>
              <a:buChar char="•"/>
            </a:pPr>
            <a:r>
              <a:rPr lang="en-US" sz="3299" spc="-10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2023-2024: Experienced a decline in sales.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4984" y="1195209"/>
            <a:ext cx="118580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DATA 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280082"/>
            <a:ext cx="8356686" cy="66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65" indent="-356233" lvl="1">
              <a:lnSpc>
                <a:spcPts val="5774"/>
              </a:lnSpc>
              <a:buFont typeface="Arial"/>
              <a:buChar char="•"/>
            </a:pPr>
            <a:r>
              <a:rPr lang="en-US" sz="3299" spc="-10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2021-2022: Experienced a decline in sales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5485299"/>
            <a:ext cx="8115300" cy="664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65" indent="-356233" lvl="1">
              <a:lnSpc>
                <a:spcPts val="5774"/>
              </a:lnSpc>
              <a:buFont typeface="Arial"/>
              <a:buChar char="•"/>
            </a:pPr>
            <a:r>
              <a:rPr lang="en-US" sz="3299" spc="-10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2022-2023: Experienced a surge in sales.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00899" y="4481513"/>
            <a:ext cx="86201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.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</a:p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684038" y="2902921"/>
            <a:ext cx="6166348" cy="1138518"/>
            <a:chOff x="0" y="0"/>
            <a:chExt cx="1812632" cy="3346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12632" cy="334674"/>
            </a:xfrm>
            <a:custGeom>
              <a:avLst/>
              <a:gdLst/>
              <a:ahLst/>
              <a:cxnLst/>
              <a:rect r="r" b="b" t="t" l="l"/>
              <a:pathLst>
                <a:path h="334674" w="1812632">
                  <a:moveTo>
                    <a:pt x="64031" y="0"/>
                  </a:moveTo>
                  <a:lnTo>
                    <a:pt x="1748601" y="0"/>
                  </a:lnTo>
                  <a:cubicBezTo>
                    <a:pt x="1783965" y="0"/>
                    <a:pt x="1812632" y="28668"/>
                    <a:pt x="1812632" y="64031"/>
                  </a:cubicBezTo>
                  <a:lnTo>
                    <a:pt x="1812632" y="270643"/>
                  </a:lnTo>
                  <a:cubicBezTo>
                    <a:pt x="1812632" y="306006"/>
                    <a:pt x="1783965" y="334674"/>
                    <a:pt x="1748601" y="334674"/>
                  </a:cubicBezTo>
                  <a:lnTo>
                    <a:pt x="64031" y="334674"/>
                  </a:lnTo>
                  <a:cubicBezTo>
                    <a:pt x="28668" y="334674"/>
                    <a:pt x="0" y="306006"/>
                    <a:pt x="0" y="270643"/>
                  </a:cubicBezTo>
                  <a:lnTo>
                    <a:pt x="0" y="64031"/>
                  </a:lnTo>
                  <a:cubicBezTo>
                    <a:pt x="0" y="28668"/>
                    <a:pt x="28668" y="0"/>
                    <a:pt x="64031" y="0"/>
                  </a:cubicBezTo>
                  <a:close/>
                </a:path>
              </a:pathLst>
            </a:custGeom>
            <a:solidFill>
              <a:srgbClr val="969FEA"/>
            </a:solidFill>
            <a:ln w="47625" cap="rnd">
              <a:solidFill>
                <a:srgbClr val="FBBCF7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812632" cy="344199"/>
            </a:xfrm>
            <a:prstGeom prst="rect">
              <a:avLst/>
            </a:prstGeom>
          </p:spPr>
          <p:txBody>
            <a:bodyPr anchor="ctr" rtlCol="false" tIns="37748" lIns="37748" bIns="37748" rIns="37748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552914" y="2604912"/>
            <a:ext cx="2092900" cy="1436527"/>
          </a:xfrm>
          <a:custGeom>
            <a:avLst/>
            <a:gdLst/>
            <a:ahLst/>
            <a:cxnLst/>
            <a:rect r="r" b="b" t="t" l="l"/>
            <a:pathLst>
              <a:path h="1436527" w="2092900">
                <a:moveTo>
                  <a:pt x="0" y="0"/>
                </a:moveTo>
                <a:lnTo>
                  <a:pt x="2092900" y="0"/>
                </a:lnTo>
                <a:lnTo>
                  <a:pt x="2092900" y="1436527"/>
                </a:lnTo>
                <a:lnTo>
                  <a:pt x="0" y="1436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809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96280" y="3186045"/>
            <a:ext cx="624968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Total Sales By division in 2021-2024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637563" y="147351"/>
            <a:ext cx="2926672" cy="809733"/>
            <a:chOff x="0" y="0"/>
            <a:chExt cx="3902230" cy="107964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0"/>
            <a:ext cx="18288000" cy="10281920"/>
          </a:xfrm>
          <a:custGeom>
            <a:avLst/>
            <a:gdLst/>
            <a:ahLst/>
            <a:cxnLst/>
            <a:rect r="r" b="b" t="t" l="l"/>
            <a:pathLst>
              <a:path h="10281920" w="18288000">
                <a:moveTo>
                  <a:pt x="0" y="10281920"/>
                </a:moveTo>
                <a:lnTo>
                  <a:pt x="18288000" y="10281920"/>
                </a:lnTo>
                <a:lnTo>
                  <a:pt x="18288000" y="0"/>
                </a:lnTo>
                <a:lnTo>
                  <a:pt x="0" y="0"/>
                </a:lnTo>
                <a:lnTo>
                  <a:pt x="0" y="1028192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7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95226" y="3608091"/>
            <a:ext cx="9217943" cy="3652359"/>
            <a:chOff x="0" y="0"/>
            <a:chExt cx="12290591" cy="4869813"/>
          </a:xfrm>
        </p:grpSpPr>
        <p:sp>
          <p:nvSpPr>
            <p:cNvPr name="Freeform 4" id="4"/>
            <p:cNvSpPr/>
            <p:nvPr/>
          </p:nvSpPr>
          <p:spPr>
            <a:xfrm flipH="false" flipV="false" rot="-5400000">
              <a:off x="4927842" y="-2492936"/>
              <a:ext cx="2434906" cy="12290591"/>
            </a:xfrm>
            <a:custGeom>
              <a:avLst/>
              <a:gdLst/>
              <a:ahLst/>
              <a:cxnLst/>
              <a:rect r="r" b="b" t="t" l="l"/>
              <a:pathLst>
                <a:path h="12290591" w="2434906">
                  <a:moveTo>
                    <a:pt x="0" y="0"/>
                  </a:moveTo>
                  <a:lnTo>
                    <a:pt x="2434907" y="0"/>
                  </a:lnTo>
                  <a:lnTo>
                    <a:pt x="2434907" y="12290591"/>
                  </a:lnTo>
                  <a:lnTo>
                    <a:pt x="0" y="12290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19213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-5400000">
              <a:off x="4927842" y="-4927842"/>
              <a:ext cx="2434906" cy="12290591"/>
            </a:xfrm>
            <a:custGeom>
              <a:avLst/>
              <a:gdLst/>
              <a:ahLst/>
              <a:cxnLst/>
              <a:rect r="r" b="b" t="t" l="l"/>
              <a:pathLst>
                <a:path h="12290591" w="2434906">
                  <a:moveTo>
                    <a:pt x="2434907" y="0"/>
                  </a:moveTo>
                  <a:lnTo>
                    <a:pt x="0" y="0"/>
                  </a:lnTo>
                  <a:lnTo>
                    <a:pt x="0" y="12290591"/>
                  </a:lnTo>
                  <a:lnTo>
                    <a:pt x="2434907" y="12290591"/>
                  </a:lnTo>
                  <a:lnTo>
                    <a:pt x="2434907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19213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05870" y="708332"/>
              <a:ext cx="11078850" cy="3453148"/>
            </a:xfrm>
            <a:custGeom>
              <a:avLst/>
              <a:gdLst/>
              <a:ahLst/>
              <a:cxnLst/>
              <a:rect r="r" b="b" t="t" l="l"/>
              <a:pathLst>
                <a:path h="3453148" w="11078850">
                  <a:moveTo>
                    <a:pt x="0" y="0"/>
                  </a:moveTo>
                  <a:lnTo>
                    <a:pt x="11078851" y="0"/>
                  </a:lnTo>
                  <a:lnTo>
                    <a:pt x="11078851" y="3453148"/>
                  </a:lnTo>
                  <a:lnTo>
                    <a:pt x="0" y="3453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988" t="-24893" r="-2751" b="-848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214984" y="1021216"/>
            <a:ext cx="118580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DATA VISUALIZATION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205220" y="2173741"/>
            <a:ext cx="5877560" cy="919226"/>
            <a:chOff x="0" y="0"/>
            <a:chExt cx="7836747" cy="12256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6891" y="20009"/>
              <a:ext cx="7803007" cy="1185516"/>
            </a:xfrm>
            <a:custGeom>
              <a:avLst/>
              <a:gdLst/>
              <a:ahLst/>
              <a:cxnLst/>
              <a:rect r="r" b="b" t="t" l="l"/>
              <a:pathLst>
                <a:path h="1185516" w="7803007">
                  <a:moveTo>
                    <a:pt x="0" y="592758"/>
                  </a:moveTo>
                  <a:cubicBezTo>
                    <a:pt x="0" y="265387"/>
                    <a:pt x="230632" y="0"/>
                    <a:pt x="515112" y="0"/>
                  </a:cubicBezTo>
                  <a:lnTo>
                    <a:pt x="7287895" y="0"/>
                  </a:lnTo>
                  <a:cubicBezTo>
                    <a:pt x="7572375" y="0"/>
                    <a:pt x="7803007" y="265387"/>
                    <a:pt x="7803007" y="592758"/>
                  </a:cubicBezTo>
                  <a:cubicBezTo>
                    <a:pt x="7803007" y="920129"/>
                    <a:pt x="7572375" y="1185516"/>
                    <a:pt x="7287895" y="1185516"/>
                  </a:cubicBezTo>
                  <a:lnTo>
                    <a:pt x="515112" y="1185516"/>
                  </a:lnTo>
                  <a:cubicBezTo>
                    <a:pt x="230632" y="1185516"/>
                    <a:pt x="0" y="920129"/>
                    <a:pt x="0" y="592758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36789" cy="1225677"/>
            </a:xfrm>
            <a:custGeom>
              <a:avLst/>
              <a:gdLst/>
              <a:ahLst/>
              <a:cxnLst/>
              <a:rect r="r" b="b" t="t" l="l"/>
              <a:pathLst>
                <a:path h="1225677" w="7836789">
                  <a:moveTo>
                    <a:pt x="0" y="612767"/>
                  </a:moveTo>
                  <a:cubicBezTo>
                    <a:pt x="0" y="273812"/>
                    <a:pt x="238633" y="0"/>
                    <a:pt x="532003" y="0"/>
                  </a:cubicBezTo>
                  <a:lnTo>
                    <a:pt x="7304786" y="0"/>
                  </a:lnTo>
                  <a:lnTo>
                    <a:pt x="7304786" y="20009"/>
                  </a:lnTo>
                  <a:lnTo>
                    <a:pt x="7304786" y="0"/>
                  </a:lnTo>
                  <a:cubicBezTo>
                    <a:pt x="7598156" y="0"/>
                    <a:pt x="7836789" y="273812"/>
                    <a:pt x="7836789" y="612767"/>
                  </a:cubicBezTo>
                  <a:lnTo>
                    <a:pt x="7819898" y="612767"/>
                  </a:lnTo>
                  <a:lnTo>
                    <a:pt x="7836789" y="612767"/>
                  </a:lnTo>
                  <a:lnTo>
                    <a:pt x="7819898" y="612767"/>
                  </a:lnTo>
                  <a:lnTo>
                    <a:pt x="7836789" y="612767"/>
                  </a:lnTo>
                  <a:cubicBezTo>
                    <a:pt x="7836789" y="951723"/>
                    <a:pt x="7598156" y="1225534"/>
                    <a:pt x="7304786" y="1225534"/>
                  </a:cubicBezTo>
                  <a:lnTo>
                    <a:pt x="7304786" y="1205525"/>
                  </a:lnTo>
                  <a:lnTo>
                    <a:pt x="7304786" y="1225534"/>
                  </a:lnTo>
                  <a:lnTo>
                    <a:pt x="532003" y="1225534"/>
                  </a:lnTo>
                  <a:lnTo>
                    <a:pt x="532003" y="1205525"/>
                  </a:lnTo>
                  <a:lnTo>
                    <a:pt x="532003" y="1225534"/>
                  </a:lnTo>
                  <a:cubicBezTo>
                    <a:pt x="238633" y="1225677"/>
                    <a:pt x="0" y="951873"/>
                    <a:pt x="0" y="612767"/>
                  </a:cubicBezTo>
                  <a:lnTo>
                    <a:pt x="16891" y="612767"/>
                  </a:lnTo>
                  <a:lnTo>
                    <a:pt x="0" y="612767"/>
                  </a:lnTo>
                  <a:moveTo>
                    <a:pt x="33909" y="612767"/>
                  </a:moveTo>
                  <a:lnTo>
                    <a:pt x="16891" y="612767"/>
                  </a:lnTo>
                  <a:lnTo>
                    <a:pt x="33909" y="612767"/>
                  </a:lnTo>
                  <a:cubicBezTo>
                    <a:pt x="33909" y="928554"/>
                    <a:pt x="256413" y="1185516"/>
                    <a:pt x="532003" y="1185516"/>
                  </a:cubicBezTo>
                  <a:lnTo>
                    <a:pt x="7304786" y="1185516"/>
                  </a:lnTo>
                  <a:cubicBezTo>
                    <a:pt x="7580376" y="1185516"/>
                    <a:pt x="7802880" y="928554"/>
                    <a:pt x="7802880" y="612767"/>
                  </a:cubicBezTo>
                  <a:cubicBezTo>
                    <a:pt x="7802880" y="296981"/>
                    <a:pt x="7580376" y="40019"/>
                    <a:pt x="7304786" y="40019"/>
                  </a:cubicBezTo>
                  <a:lnTo>
                    <a:pt x="532003" y="40019"/>
                  </a:lnTo>
                  <a:lnTo>
                    <a:pt x="532003" y="20009"/>
                  </a:lnTo>
                  <a:lnTo>
                    <a:pt x="532003" y="40169"/>
                  </a:lnTo>
                  <a:cubicBezTo>
                    <a:pt x="256413" y="40169"/>
                    <a:pt x="33909" y="297131"/>
                    <a:pt x="33909" y="612918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7836747" cy="1206585"/>
            </a:xfrm>
            <a:prstGeom prst="rect">
              <a:avLst/>
            </a:prstGeom>
          </p:spPr>
          <p:txBody>
            <a:bodyPr anchor="b" rtlCol="false" tIns="152400" lIns="152400" bIns="152400" rIns="152400"/>
            <a:lstStyle/>
            <a:p>
              <a:pPr algn="ctr">
                <a:lnSpc>
                  <a:spcPts val="3990"/>
                </a:lnSpc>
              </a:pPr>
              <a:r>
                <a:rPr lang="en-US" sz="3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Target By Division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067589" y="2173741"/>
            <a:ext cx="8673217" cy="997610"/>
            <a:chOff x="0" y="0"/>
            <a:chExt cx="11564289" cy="13301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4925" y="21716"/>
              <a:ext cx="11514501" cy="1286607"/>
            </a:xfrm>
            <a:custGeom>
              <a:avLst/>
              <a:gdLst/>
              <a:ahLst/>
              <a:cxnLst/>
              <a:rect r="r" b="b" t="t" l="l"/>
              <a:pathLst>
                <a:path h="1286607" w="11514501">
                  <a:moveTo>
                    <a:pt x="0" y="643303"/>
                  </a:moveTo>
                  <a:cubicBezTo>
                    <a:pt x="0" y="288017"/>
                    <a:pt x="340332" y="0"/>
                    <a:pt x="760125" y="0"/>
                  </a:cubicBezTo>
                  <a:lnTo>
                    <a:pt x="10754376" y="0"/>
                  </a:lnTo>
                  <a:cubicBezTo>
                    <a:pt x="11174170" y="0"/>
                    <a:pt x="11514501" y="288017"/>
                    <a:pt x="11514501" y="643303"/>
                  </a:cubicBezTo>
                  <a:cubicBezTo>
                    <a:pt x="11514501" y="998589"/>
                    <a:pt x="11174170" y="1286606"/>
                    <a:pt x="10754376" y="1286606"/>
                  </a:cubicBezTo>
                  <a:lnTo>
                    <a:pt x="760125" y="1286606"/>
                  </a:lnTo>
                  <a:cubicBezTo>
                    <a:pt x="340332" y="1286606"/>
                    <a:pt x="0" y="998589"/>
                    <a:pt x="0" y="643303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64331" cy="1330189"/>
            </a:xfrm>
            <a:custGeom>
              <a:avLst/>
              <a:gdLst/>
              <a:ahLst/>
              <a:cxnLst/>
              <a:rect r="r" b="b" t="t" l="l"/>
              <a:pathLst>
                <a:path h="1330189" w="11564331">
                  <a:moveTo>
                    <a:pt x="0" y="665019"/>
                  </a:moveTo>
                  <a:cubicBezTo>
                    <a:pt x="0" y="297160"/>
                    <a:pt x="352139" y="0"/>
                    <a:pt x="785050" y="0"/>
                  </a:cubicBezTo>
                  <a:lnTo>
                    <a:pt x="10779301" y="0"/>
                  </a:lnTo>
                  <a:lnTo>
                    <a:pt x="10779301" y="21716"/>
                  </a:lnTo>
                  <a:lnTo>
                    <a:pt x="10779301" y="0"/>
                  </a:lnTo>
                  <a:cubicBezTo>
                    <a:pt x="11212212" y="0"/>
                    <a:pt x="11564331" y="297160"/>
                    <a:pt x="11564331" y="665019"/>
                  </a:cubicBezTo>
                  <a:lnTo>
                    <a:pt x="11539426" y="665019"/>
                  </a:lnTo>
                  <a:lnTo>
                    <a:pt x="11564331" y="665019"/>
                  </a:lnTo>
                  <a:lnTo>
                    <a:pt x="11539426" y="665019"/>
                  </a:lnTo>
                  <a:lnTo>
                    <a:pt x="11564331" y="665019"/>
                  </a:lnTo>
                  <a:cubicBezTo>
                    <a:pt x="11564331" y="1032877"/>
                    <a:pt x="11212212" y="1330038"/>
                    <a:pt x="10779301" y="1330038"/>
                  </a:cubicBezTo>
                  <a:lnTo>
                    <a:pt x="10779301" y="1308322"/>
                  </a:lnTo>
                  <a:lnTo>
                    <a:pt x="10779301" y="1330038"/>
                  </a:lnTo>
                  <a:lnTo>
                    <a:pt x="785050" y="1330038"/>
                  </a:lnTo>
                  <a:lnTo>
                    <a:pt x="785050" y="1308322"/>
                  </a:lnTo>
                  <a:lnTo>
                    <a:pt x="785050" y="1330038"/>
                  </a:lnTo>
                  <a:cubicBezTo>
                    <a:pt x="352139" y="1330189"/>
                    <a:pt x="0" y="1033041"/>
                    <a:pt x="0" y="665019"/>
                  </a:cubicBezTo>
                  <a:lnTo>
                    <a:pt x="24925" y="665019"/>
                  </a:lnTo>
                  <a:lnTo>
                    <a:pt x="0" y="665019"/>
                  </a:lnTo>
                  <a:moveTo>
                    <a:pt x="50038" y="665019"/>
                  </a:moveTo>
                  <a:lnTo>
                    <a:pt x="24925" y="665019"/>
                  </a:lnTo>
                  <a:lnTo>
                    <a:pt x="50038" y="665019"/>
                  </a:lnTo>
                  <a:cubicBezTo>
                    <a:pt x="50038" y="1007733"/>
                    <a:pt x="378376" y="1286607"/>
                    <a:pt x="785050" y="1286607"/>
                  </a:cubicBezTo>
                  <a:lnTo>
                    <a:pt x="10779301" y="1286607"/>
                  </a:lnTo>
                  <a:cubicBezTo>
                    <a:pt x="11185975" y="1286607"/>
                    <a:pt x="11514314" y="1007733"/>
                    <a:pt x="11514314" y="665019"/>
                  </a:cubicBezTo>
                  <a:cubicBezTo>
                    <a:pt x="11514314" y="322305"/>
                    <a:pt x="11185975" y="43431"/>
                    <a:pt x="10779301" y="43431"/>
                  </a:cubicBezTo>
                  <a:lnTo>
                    <a:pt x="785050" y="43431"/>
                  </a:lnTo>
                  <a:lnTo>
                    <a:pt x="785050" y="21716"/>
                  </a:lnTo>
                  <a:lnTo>
                    <a:pt x="785050" y="43594"/>
                  </a:lnTo>
                  <a:cubicBezTo>
                    <a:pt x="378376" y="43594"/>
                    <a:pt x="50038" y="322468"/>
                    <a:pt x="50038" y="665182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11564289" cy="1320622"/>
            </a:xfrm>
            <a:prstGeom prst="rect">
              <a:avLst/>
            </a:prstGeom>
          </p:spPr>
          <p:txBody>
            <a:bodyPr anchor="b" rtlCol="false" tIns="152400" lIns="152400" bIns="152400" rIns="152400"/>
            <a:lstStyle/>
            <a:p>
              <a:pPr algn="ctr">
                <a:lnSpc>
                  <a:spcPts val="444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926349" y="2198246"/>
            <a:ext cx="8086820" cy="1138518"/>
            <a:chOff x="0" y="0"/>
            <a:chExt cx="2377166" cy="3346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77166" cy="334674"/>
            </a:xfrm>
            <a:custGeom>
              <a:avLst/>
              <a:gdLst/>
              <a:ahLst/>
              <a:cxnLst/>
              <a:rect r="r" b="b" t="t" l="l"/>
              <a:pathLst>
                <a:path h="334674" w="2377166">
                  <a:moveTo>
                    <a:pt x="48825" y="0"/>
                  </a:moveTo>
                  <a:lnTo>
                    <a:pt x="2328341" y="0"/>
                  </a:lnTo>
                  <a:cubicBezTo>
                    <a:pt x="2355306" y="0"/>
                    <a:pt x="2377166" y="21860"/>
                    <a:pt x="2377166" y="48825"/>
                  </a:cubicBezTo>
                  <a:lnTo>
                    <a:pt x="2377166" y="285849"/>
                  </a:lnTo>
                  <a:cubicBezTo>
                    <a:pt x="2377166" y="298798"/>
                    <a:pt x="2372021" y="311217"/>
                    <a:pt x="2362865" y="320373"/>
                  </a:cubicBezTo>
                  <a:cubicBezTo>
                    <a:pt x="2353709" y="329530"/>
                    <a:pt x="2341290" y="334674"/>
                    <a:pt x="2328341" y="334674"/>
                  </a:cubicBezTo>
                  <a:lnTo>
                    <a:pt x="48825" y="334674"/>
                  </a:lnTo>
                  <a:cubicBezTo>
                    <a:pt x="35876" y="334674"/>
                    <a:pt x="23457" y="329530"/>
                    <a:pt x="14300" y="320373"/>
                  </a:cubicBezTo>
                  <a:cubicBezTo>
                    <a:pt x="5144" y="311217"/>
                    <a:pt x="0" y="298798"/>
                    <a:pt x="0" y="285849"/>
                  </a:cubicBezTo>
                  <a:lnTo>
                    <a:pt x="0" y="48825"/>
                  </a:lnTo>
                  <a:cubicBezTo>
                    <a:pt x="0" y="35876"/>
                    <a:pt x="5144" y="23457"/>
                    <a:pt x="14300" y="14300"/>
                  </a:cubicBezTo>
                  <a:cubicBezTo>
                    <a:pt x="23457" y="5144"/>
                    <a:pt x="35876" y="0"/>
                    <a:pt x="48825" y="0"/>
                  </a:cubicBezTo>
                  <a:close/>
                </a:path>
              </a:pathLst>
            </a:custGeom>
            <a:solidFill>
              <a:srgbClr val="969FEA"/>
            </a:solidFill>
            <a:ln w="47625" cap="rnd">
              <a:solidFill>
                <a:srgbClr val="FBBCF7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377166" cy="344199"/>
            </a:xfrm>
            <a:prstGeom prst="rect">
              <a:avLst/>
            </a:prstGeom>
          </p:spPr>
          <p:txBody>
            <a:bodyPr anchor="ctr" rtlCol="false" tIns="37748" lIns="37748" bIns="37748" rIns="37748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795226" y="1900238"/>
            <a:ext cx="2092900" cy="1436527"/>
          </a:xfrm>
          <a:custGeom>
            <a:avLst/>
            <a:gdLst/>
            <a:ahLst/>
            <a:cxnLst/>
            <a:rect r="r" b="b" t="t" l="l"/>
            <a:pathLst>
              <a:path h="1436527" w="2092900">
                <a:moveTo>
                  <a:pt x="0" y="0"/>
                </a:moveTo>
                <a:lnTo>
                  <a:pt x="2092899" y="0"/>
                </a:lnTo>
                <a:lnTo>
                  <a:pt x="2092899" y="1436527"/>
                </a:lnTo>
                <a:lnTo>
                  <a:pt x="0" y="1436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809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338006" y="8441550"/>
            <a:ext cx="813238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4099"/>
              </a:lnSpc>
              <a:buFont typeface="Arial"/>
              <a:buChar char="•"/>
            </a:pPr>
            <a:r>
              <a:rPr lang="en-US" sz="2499" spc="-7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Significant dominance of sales contribution in Autumn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73188" y="9311501"/>
            <a:ext cx="726201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Lack of Sales Contribution in the Winter Season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15031" y="7784325"/>
            <a:ext cx="10778332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191919"/>
                </a:solidFill>
                <a:latin typeface="Bree Serif"/>
                <a:ea typeface="Bree Serif"/>
                <a:cs typeface="Bree Serif"/>
                <a:sym typeface="Bree Serif"/>
              </a:rPr>
              <a:t>Uneven sales distribution, with peaks occurring only in specific seasons.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93516" y="2395365"/>
            <a:ext cx="8013940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sz="4603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Sales by Division by Season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3978498" y="7445438"/>
            <a:ext cx="893703" cy="976949"/>
          </a:xfrm>
          <a:custGeom>
            <a:avLst/>
            <a:gdLst/>
            <a:ahLst/>
            <a:cxnLst/>
            <a:rect r="r" b="b" t="t" l="l"/>
            <a:pathLst>
              <a:path h="976949" w="893703">
                <a:moveTo>
                  <a:pt x="0" y="0"/>
                </a:moveTo>
                <a:lnTo>
                  <a:pt x="893703" y="0"/>
                </a:lnTo>
                <a:lnTo>
                  <a:pt x="893703" y="976949"/>
                </a:lnTo>
                <a:lnTo>
                  <a:pt x="0" y="9769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88377" b="-53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4533224" y="7496828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508555" y="7496828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0" y="0"/>
                </a:lnTo>
                <a:lnTo>
                  <a:pt x="975330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451934" y="8302890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3"/>
                </a:lnTo>
                <a:lnTo>
                  <a:pt x="0" y="106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427265" y="8302890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0" y="0"/>
                </a:lnTo>
                <a:lnTo>
                  <a:pt x="975330" y="106913"/>
                </a:lnTo>
                <a:lnTo>
                  <a:pt x="0" y="106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431514" y="7496828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406845" y="7496828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0" y="0"/>
                </a:lnTo>
                <a:lnTo>
                  <a:pt x="975330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7368842" y="8302890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0" y="0"/>
                </a:lnTo>
                <a:lnTo>
                  <a:pt x="975330" y="106913"/>
                </a:lnTo>
                <a:lnTo>
                  <a:pt x="0" y="106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344172" y="8302890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3"/>
                </a:lnTo>
                <a:lnTo>
                  <a:pt x="0" y="106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6393511" y="8315473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432681" y="7496828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755876" y="7496828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731207" y="7496828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674586" y="8302890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3"/>
                </a:lnTo>
                <a:lnTo>
                  <a:pt x="0" y="106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649917" y="8302890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3"/>
                </a:lnTo>
                <a:lnTo>
                  <a:pt x="0" y="106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144099" y="7440170"/>
            <a:ext cx="1048312" cy="969633"/>
          </a:xfrm>
          <a:custGeom>
            <a:avLst/>
            <a:gdLst/>
            <a:ahLst/>
            <a:cxnLst/>
            <a:rect r="r" b="b" t="t" l="l"/>
            <a:pathLst>
              <a:path h="969633" w="1048312">
                <a:moveTo>
                  <a:pt x="0" y="0"/>
                </a:moveTo>
                <a:lnTo>
                  <a:pt x="1048312" y="0"/>
                </a:lnTo>
                <a:lnTo>
                  <a:pt x="1048312" y="969633"/>
                </a:lnTo>
                <a:lnTo>
                  <a:pt x="0" y="9696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0595" t="0" r="0" b="-1297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2654166" y="7496828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3629497" y="7496828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2591494" y="8302890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3"/>
                </a:lnTo>
                <a:lnTo>
                  <a:pt x="0" y="106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3566825" y="8302890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0" y="0"/>
                </a:lnTo>
                <a:lnTo>
                  <a:pt x="975330" y="106913"/>
                </a:lnTo>
                <a:lnTo>
                  <a:pt x="0" y="106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1616163" y="8315473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1655333" y="7496828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9081360" y="7496828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9144000" y="8315473"/>
            <a:ext cx="975331" cy="106913"/>
          </a:xfrm>
          <a:custGeom>
            <a:avLst/>
            <a:gdLst/>
            <a:ahLst/>
            <a:cxnLst/>
            <a:rect r="r" b="b" t="t" l="l"/>
            <a:pathLst>
              <a:path h="106913" w="975331">
                <a:moveTo>
                  <a:pt x="0" y="0"/>
                </a:moveTo>
                <a:lnTo>
                  <a:pt x="975331" y="0"/>
                </a:lnTo>
                <a:lnTo>
                  <a:pt x="975331" y="106914"/>
                </a:lnTo>
                <a:lnTo>
                  <a:pt x="0" y="10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7680664" y="218967"/>
            <a:ext cx="2926672" cy="809733"/>
            <a:chOff x="0" y="0"/>
            <a:chExt cx="3902230" cy="107964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0"/>
            <a:ext cx="18288000" cy="10281920"/>
          </a:xfrm>
          <a:custGeom>
            <a:avLst/>
            <a:gdLst/>
            <a:ahLst/>
            <a:cxnLst/>
            <a:rect r="r" b="b" t="t" l="l"/>
            <a:pathLst>
              <a:path h="10281920" w="18288000">
                <a:moveTo>
                  <a:pt x="0" y="10281920"/>
                </a:moveTo>
                <a:lnTo>
                  <a:pt x="18288000" y="10281920"/>
                </a:lnTo>
                <a:lnTo>
                  <a:pt x="18288000" y="0"/>
                </a:lnTo>
                <a:lnTo>
                  <a:pt x="0" y="0"/>
                </a:lnTo>
                <a:lnTo>
                  <a:pt x="0" y="1028192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7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34625" y="2320805"/>
            <a:ext cx="7956336" cy="5645389"/>
            <a:chOff x="0" y="0"/>
            <a:chExt cx="4501896" cy="31943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09550" y="254000"/>
              <a:ext cx="4076700" cy="2692400"/>
            </a:xfrm>
            <a:custGeom>
              <a:avLst/>
              <a:gdLst/>
              <a:ahLst/>
              <a:cxnLst/>
              <a:rect r="r" b="b" t="t" l="l"/>
              <a:pathLst>
                <a:path h="2692400" w="4076700">
                  <a:moveTo>
                    <a:pt x="4076700" y="2692400"/>
                  </a:moveTo>
                  <a:lnTo>
                    <a:pt x="0" y="2692400"/>
                  </a:lnTo>
                  <a:lnTo>
                    <a:pt x="0" y="0"/>
                  </a:lnTo>
                  <a:lnTo>
                    <a:pt x="4076700" y="0"/>
                  </a:lnTo>
                  <a:lnTo>
                    <a:pt x="4076700" y="2692400"/>
                  </a:lnTo>
                  <a:close/>
                </a:path>
              </a:pathLst>
            </a:custGeom>
            <a:blipFill>
              <a:blip r:embed="rId4"/>
              <a:stretch>
                <a:fillRect l="0" t="-3238" r="0" b="-323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1896" cy="3194304"/>
            </a:xfrm>
            <a:custGeom>
              <a:avLst/>
              <a:gdLst/>
              <a:ahLst/>
              <a:cxnLst/>
              <a:rect r="r" b="b" t="t" l="l"/>
              <a:pathLst>
                <a:path h="3194304" w="4501896">
                  <a:moveTo>
                    <a:pt x="4501896" y="3194304"/>
                  </a:moveTo>
                  <a:lnTo>
                    <a:pt x="0" y="3194304"/>
                  </a:lnTo>
                  <a:lnTo>
                    <a:pt x="0" y="0"/>
                  </a:lnTo>
                  <a:lnTo>
                    <a:pt x="4501896" y="0"/>
                  </a:lnTo>
                  <a:lnTo>
                    <a:pt x="4501896" y="3194304"/>
                  </a:lnTo>
                  <a:close/>
                </a:path>
              </a:pathLst>
            </a:custGeom>
            <a:blipFill>
              <a:blip r:embed="rId5"/>
              <a:stretch>
                <a:fillRect l="-56" t="0" r="-5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11513" y="5639330"/>
            <a:ext cx="692185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Fun Dip’s poor sales performance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7218" y="7032745"/>
            <a:ext cx="6921854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Significant disparity between the highest and lowest selling products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40319" y="2361407"/>
            <a:ext cx="7093049" cy="1436527"/>
            <a:chOff x="0" y="0"/>
            <a:chExt cx="9457398" cy="191536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508165" y="397345"/>
              <a:ext cx="7949233" cy="1518024"/>
              <a:chOff x="0" y="0"/>
              <a:chExt cx="1752541" cy="33467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752541" cy="334674"/>
              </a:xfrm>
              <a:custGeom>
                <a:avLst/>
                <a:gdLst/>
                <a:ahLst/>
                <a:cxnLst/>
                <a:rect r="r" b="b" t="t" l="l"/>
                <a:pathLst>
                  <a:path h="334674" w="1752541">
                    <a:moveTo>
                      <a:pt x="49211" y="0"/>
                    </a:moveTo>
                    <a:lnTo>
                      <a:pt x="1703330" y="0"/>
                    </a:lnTo>
                    <a:cubicBezTo>
                      <a:pt x="1730508" y="0"/>
                      <a:pt x="1752541" y="22033"/>
                      <a:pt x="1752541" y="49211"/>
                    </a:cubicBezTo>
                    <a:lnTo>
                      <a:pt x="1752541" y="285463"/>
                    </a:lnTo>
                    <a:cubicBezTo>
                      <a:pt x="1752541" y="312641"/>
                      <a:pt x="1730508" y="334674"/>
                      <a:pt x="1703330" y="334674"/>
                    </a:cubicBezTo>
                    <a:lnTo>
                      <a:pt x="49211" y="334674"/>
                    </a:lnTo>
                    <a:cubicBezTo>
                      <a:pt x="22033" y="334674"/>
                      <a:pt x="0" y="312641"/>
                      <a:pt x="0" y="285463"/>
                    </a:cubicBezTo>
                    <a:lnTo>
                      <a:pt x="0" y="49211"/>
                    </a:lnTo>
                    <a:cubicBezTo>
                      <a:pt x="0" y="22033"/>
                      <a:pt x="22033" y="0"/>
                      <a:pt x="49211" y="0"/>
                    </a:cubicBezTo>
                    <a:close/>
                  </a:path>
                </a:pathLst>
              </a:custGeom>
              <a:solidFill>
                <a:srgbClr val="969FEA"/>
              </a:solidFill>
              <a:ln w="47625" cap="rnd">
                <a:solidFill>
                  <a:srgbClr val="FBBCF7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0"/>
                <a:ext cx="1752541" cy="334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90533" cy="1915369"/>
            </a:xfrm>
            <a:custGeom>
              <a:avLst/>
              <a:gdLst/>
              <a:ahLst/>
              <a:cxnLst/>
              <a:rect r="r" b="b" t="t" l="l"/>
              <a:pathLst>
                <a:path h="1915369" w="2790533">
                  <a:moveTo>
                    <a:pt x="0" y="0"/>
                  </a:moveTo>
                  <a:lnTo>
                    <a:pt x="2790533" y="0"/>
                  </a:lnTo>
                  <a:lnTo>
                    <a:pt x="2790533" y="1915369"/>
                  </a:lnTo>
                  <a:lnTo>
                    <a:pt x="0" y="1915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809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825916" y="4074159"/>
            <a:ext cx="6921854" cy="63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288" indent="-334644" lvl="1">
              <a:lnSpc>
                <a:spcPts val="5424"/>
              </a:lnSpc>
              <a:buFont typeface="Arial"/>
              <a:buChar char="•"/>
            </a:pPr>
            <a:r>
              <a:rPr lang="en-US" sz="3099" spc="-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Everlasting Gobstopper's dominance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825916" y="3880009"/>
            <a:ext cx="1086606" cy="1187820"/>
          </a:xfrm>
          <a:custGeom>
            <a:avLst/>
            <a:gdLst/>
            <a:ahLst/>
            <a:cxnLst/>
            <a:rect r="r" b="b" t="t" l="l"/>
            <a:pathLst>
              <a:path h="1187820" w="1086606">
                <a:moveTo>
                  <a:pt x="0" y="0"/>
                </a:moveTo>
                <a:lnTo>
                  <a:pt x="1086607" y="0"/>
                </a:lnTo>
                <a:lnTo>
                  <a:pt x="1086607" y="1187821"/>
                </a:lnTo>
                <a:lnTo>
                  <a:pt x="0" y="11878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8377" b="-53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500379" y="3942493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86232" y="3942493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2" y="0"/>
                </a:lnTo>
                <a:lnTo>
                  <a:pt x="1185852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01542" y="4922540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587395" y="4922540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35786" y="3873605"/>
            <a:ext cx="1274587" cy="1178926"/>
          </a:xfrm>
          <a:custGeom>
            <a:avLst/>
            <a:gdLst/>
            <a:ahLst/>
            <a:cxnLst/>
            <a:rect r="r" b="b" t="t" l="l"/>
            <a:pathLst>
              <a:path h="1178926" w="1274587">
                <a:moveTo>
                  <a:pt x="0" y="0"/>
                </a:moveTo>
                <a:lnTo>
                  <a:pt x="1274587" y="0"/>
                </a:lnTo>
                <a:lnTo>
                  <a:pt x="1274587" y="1178925"/>
                </a:lnTo>
                <a:lnTo>
                  <a:pt x="0" y="11789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0595" t="0" r="0" b="-1297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024256" y="3942493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210109" y="3942493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948056" y="4922540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133909" y="4922540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762203" y="4937840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809828" y="3942493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825916" y="5277222"/>
            <a:ext cx="1086606" cy="1187820"/>
          </a:xfrm>
          <a:custGeom>
            <a:avLst/>
            <a:gdLst/>
            <a:ahLst/>
            <a:cxnLst/>
            <a:rect r="r" b="b" t="t" l="l"/>
            <a:pathLst>
              <a:path h="1187820" w="1086606">
                <a:moveTo>
                  <a:pt x="0" y="0"/>
                </a:moveTo>
                <a:lnTo>
                  <a:pt x="1086607" y="0"/>
                </a:lnTo>
                <a:lnTo>
                  <a:pt x="1086607" y="1187820"/>
                </a:lnTo>
                <a:lnTo>
                  <a:pt x="0" y="1187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8377" b="-53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0500379" y="5339705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686232" y="5339705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2" y="0"/>
                </a:lnTo>
                <a:lnTo>
                  <a:pt x="1185852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401542" y="6319753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587395" y="6319753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835786" y="5270817"/>
            <a:ext cx="1274587" cy="1178926"/>
          </a:xfrm>
          <a:custGeom>
            <a:avLst/>
            <a:gdLst/>
            <a:ahLst/>
            <a:cxnLst/>
            <a:rect r="r" b="b" t="t" l="l"/>
            <a:pathLst>
              <a:path h="1178926" w="1274587">
                <a:moveTo>
                  <a:pt x="0" y="0"/>
                </a:moveTo>
                <a:lnTo>
                  <a:pt x="1274587" y="0"/>
                </a:lnTo>
                <a:lnTo>
                  <a:pt x="1274587" y="1178926"/>
                </a:lnTo>
                <a:lnTo>
                  <a:pt x="0" y="11789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0595" t="0" r="0" b="-1297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024256" y="5339705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210109" y="5339705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948056" y="6319753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133909" y="6319753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762203" y="6335052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809828" y="5339705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825916" y="6541242"/>
            <a:ext cx="1723379" cy="1883906"/>
          </a:xfrm>
          <a:custGeom>
            <a:avLst/>
            <a:gdLst/>
            <a:ahLst/>
            <a:cxnLst/>
            <a:rect r="r" b="b" t="t" l="l"/>
            <a:pathLst>
              <a:path h="1883906" w="1723379">
                <a:moveTo>
                  <a:pt x="0" y="0"/>
                </a:moveTo>
                <a:lnTo>
                  <a:pt x="1723379" y="0"/>
                </a:lnTo>
                <a:lnTo>
                  <a:pt x="1723379" y="1883906"/>
                </a:lnTo>
                <a:lnTo>
                  <a:pt x="0" y="1883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8377" b="-53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10880169" y="6665067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1763350" y="6665067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101374" y="6665067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2886946" y="6665067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true" flipV="false" rot="0">
            <a:off x="15726835" y="6541242"/>
            <a:ext cx="1723379" cy="1883906"/>
          </a:xfrm>
          <a:custGeom>
            <a:avLst/>
            <a:gdLst/>
            <a:ahLst/>
            <a:cxnLst/>
            <a:rect r="r" b="b" t="t" l="l"/>
            <a:pathLst>
              <a:path h="1883906" w="1723379">
                <a:moveTo>
                  <a:pt x="1723379" y="0"/>
                </a:moveTo>
                <a:lnTo>
                  <a:pt x="0" y="0"/>
                </a:lnTo>
                <a:lnTo>
                  <a:pt x="0" y="1883906"/>
                </a:lnTo>
                <a:lnTo>
                  <a:pt x="1723379" y="1883906"/>
                </a:lnTo>
                <a:lnTo>
                  <a:pt x="172337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8377" b="-53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11147787" y="8232895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333640" y="8232895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4694301" y="8232895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3508448" y="8232895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5287227" y="6665067"/>
            <a:ext cx="1185853" cy="129990"/>
          </a:xfrm>
          <a:custGeom>
            <a:avLst/>
            <a:gdLst/>
            <a:ahLst/>
            <a:cxnLst/>
            <a:rect r="r" b="b" t="t" l="l"/>
            <a:pathLst>
              <a:path h="129990" w="1185853">
                <a:moveTo>
                  <a:pt x="0" y="0"/>
                </a:moveTo>
                <a:lnTo>
                  <a:pt x="1185853" y="0"/>
                </a:lnTo>
                <a:lnTo>
                  <a:pt x="1185853" y="129990"/>
                </a:lnTo>
                <a:lnTo>
                  <a:pt x="0" y="12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3214984" y="996830"/>
            <a:ext cx="118580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DATA VISUALIZATION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401542" y="2832910"/>
            <a:ext cx="624968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sz="4603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Sales by Product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7680664" y="187097"/>
            <a:ext cx="2926672" cy="809733"/>
            <a:chOff x="0" y="0"/>
            <a:chExt cx="3902230" cy="107964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30313"/>
            <a:ext cx="18247280" cy="10345332"/>
            <a:chOff x="0" y="0"/>
            <a:chExt cx="24329707" cy="13793776"/>
          </a:xfrm>
        </p:grpSpPr>
        <p:sp>
          <p:nvSpPr>
            <p:cNvPr name="Freeform 3" id="3" descr="E:\PPT\Pikbest\审核中\4月1号6月是糖果月!\图片2.png图片2"/>
            <p:cNvSpPr/>
            <p:nvPr/>
          </p:nvSpPr>
          <p:spPr>
            <a:xfrm flipH="false" flipV="true" rot="0">
              <a:off x="0" y="0"/>
              <a:ext cx="24329707" cy="13793776"/>
            </a:xfrm>
            <a:custGeom>
              <a:avLst/>
              <a:gdLst/>
              <a:ahLst/>
              <a:cxnLst/>
              <a:rect r="r" b="b" t="t" l="l"/>
              <a:pathLst>
                <a:path h="13793776" w="24329707">
                  <a:moveTo>
                    <a:pt x="0" y="13793776"/>
                  </a:moveTo>
                  <a:lnTo>
                    <a:pt x="24329707" y="13793776"/>
                  </a:lnTo>
                  <a:lnTo>
                    <a:pt x="24329707" y="0"/>
                  </a:lnTo>
                  <a:lnTo>
                    <a:pt x="0" y="0"/>
                  </a:lnTo>
                  <a:lnTo>
                    <a:pt x="0" y="13793776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0" r="-841" b="-7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05611" y="160704"/>
              <a:ext cx="23624096" cy="13633072"/>
            </a:xfrm>
            <a:custGeom>
              <a:avLst/>
              <a:gdLst/>
              <a:ahLst/>
              <a:cxnLst/>
              <a:rect r="r" b="b" t="t" l="l"/>
              <a:pathLst>
                <a:path h="13633072" w="23624096">
                  <a:moveTo>
                    <a:pt x="0" y="0"/>
                  </a:moveTo>
                  <a:lnTo>
                    <a:pt x="23624096" y="0"/>
                  </a:lnTo>
                  <a:lnTo>
                    <a:pt x="23624096" y="13633072"/>
                  </a:lnTo>
                  <a:lnTo>
                    <a:pt x="0" y="1363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329060"/>
            <a:ext cx="3629046" cy="6406363"/>
            <a:chOff x="0" y="0"/>
            <a:chExt cx="931884" cy="16450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1884" cy="1645057"/>
            </a:xfrm>
            <a:custGeom>
              <a:avLst/>
              <a:gdLst/>
              <a:ahLst/>
              <a:cxnLst/>
              <a:rect r="r" b="b" t="t" l="l"/>
              <a:pathLst>
                <a:path h="1645057" w="931884">
                  <a:moveTo>
                    <a:pt x="42666" y="0"/>
                  </a:moveTo>
                  <a:lnTo>
                    <a:pt x="889218" y="0"/>
                  </a:lnTo>
                  <a:cubicBezTo>
                    <a:pt x="912782" y="0"/>
                    <a:pt x="931884" y="19102"/>
                    <a:pt x="931884" y="42666"/>
                  </a:cubicBezTo>
                  <a:lnTo>
                    <a:pt x="931884" y="1602391"/>
                  </a:lnTo>
                  <a:cubicBezTo>
                    <a:pt x="931884" y="1625955"/>
                    <a:pt x="912782" y="1645057"/>
                    <a:pt x="889218" y="1645057"/>
                  </a:cubicBezTo>
                  <a:lnTo>
                    <a:pt x="42666" y="1645057"/>
                  </a:lnTo>
                  <a:cubicBezTo>
                    <a:pt x="19102" y="1645057"/>
                    <a:pt x="0" y="1625955"/>
                    <a:pt x="0" y="1602391"/>
                  </a:cubicBezTo>
                  <a:lnTo>
                    <a:pt x="0" y="42666"/>
                  </a:lnTo>
                  <a:cubicBezTo>
                    <a:pt x="0" y="19102"/>
                    <a:pt x="19102" y="0"/>
                    <a:pt x="42666" y="0"/>
                  </a:cubicBezTo>
                  <a:close/>
                </a:path>
              </a:pathLst>
            </a:custGeom>
            <a:blipFill>
              <a:blip r:embed="rId6"/>
              <a:stretch>
                <a:fillRect l="-39043" t="0" r="-28421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751273" y="1598961"/>
            <a:ext cx="2903054" cy="3343392"/>
            <a:chOff x="0" y="0"/>
            <a:chExt cx="3898392" cy="44897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7"/>
              <a:stretch>
                <a:fillRect l="-10064" t="0" r="-10064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8"/>
              <a:stretch>
                <a:fillRect l="-26" t="0" r="-26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998663" y="1598961"/>
            <a:ext cx="2902239" cy="3342454"/>
            <a:chOff x="0" y="0"/>
            <a:chExt cx="3898392" cy="44897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9"/>
              <a:stretch>
                <a:fillRect l="0" t="-5496" r="0" b="-549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8"/>
              <a:stretch>
                <a:fillRect l="-26" t="0" r="-26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969014" y="1598961"/>
            <a:ext cx="2902239" cy="3342454"/>
            <a:chOff x="0" y="0"/>
            <a:chExt cx="3898392" cy="44897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10"/>
              <a:stretch>
                <a:fillRect l="-52356" t="-68778" r="-45544" b="-5087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8"/>
              <a:stretch>
                <a:fillRect l="-26" t="0" r="-26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793533" y="5920969"/>
            <a:ext cx="2903054" cy="3343392"/>
            <a:chOff x="0" y="0"/>
            <a:chExt cx="3898392" cy="44897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11"/>
              <a:stretch>
                <a:fillRect l="0" t="-12472" r="0" b="-1247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8"/>
              <a:stretch>
                <a:fillRect l="-26" t="0" r="-26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4040923" y="5920969"/>
            <a:ext cx="2902239" cy="3342454"/>
            <a:chOff x="0" y="0"/>
            <a:chExt cx="3898392" cy="44897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12"/>
              <a:stretch>
                <a:fillRect l="-30085" t="0" r="-30085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8"/>
              <a:stretch>
                <a:fillRect l="-26" t="0" r="-26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972937" y="5868079"/>
            <a:ext cx="2902239" cy="3342454"/>
            <a:chOff x="0" y="0"/>
            <a:chExt cx="3898392" cy="448970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13"/>
              <a:stretch>
                <a:fillRect l="0" t="-14265" r="0" b="-14265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8"/>
              <a:stretch>
                <a:fillRect l="-26" t="0" r="-26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3069535" y="829825"/>
            <a:ext cx="13315950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999">
                <a:solidFill>
                  <a:srgbClr val="6DAEF8"/>
                </a:solidFill>
                <a:latin typeface="Bree Serif"/>
                <a:ea typeface="Bree Serif"/>
                <a:cs typeface="Bree Serif"/>
                <a:sym typeface="Bree Serif"/>
              </a:rPr>
              <a:t>MEMBER OF TEAM 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0599" y="8838401"/>
            <a:ext cx="33661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373A5B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Irza Maulana Ramadhan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0599" y="9246179"/>
            <a:ext cx="336619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b="true" sz="1800">
                <a:solidFill>
                  <a:srgbClr val="373A5B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Project Leader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561961" y="5067979"/>
            <a:ext cx="3366198" cy="676275"/>
            <a:chOff x="0" y="0"/>
            <a:chExt cx="4488264" cy="901700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0"/>
              <a:ext cx="4488264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b="true" sz="20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Anggi Rizkya Putri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022392" y="546100"/>
              <a:ext cx="233078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b="true" sz="18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Data Cleaning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860775" y="5067979"/>
            <a:ext cx="3366198" cy="676275"/>
            <a:chOff x="0" y="0"/>
            <a:chExt cx="4488264" cy="901700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0"/>
              <a:ext cx="4488264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b="true" sz="20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Priskilla Angel 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022392" y="546100"/>
              <a:ext cx="233078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b="true" sz="18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Data Cleaning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584822" y="9388186"/>
            <a:ext cx="3670623" cy="676275"/>
            <a:chOff x="0" y="0"/>
            <a:chExt cx="4894164" cy="901700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0"/>
              <a:ext cx="4894164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b="true" sz="20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Safridha Audi Apriliasunfity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114853" y="546100"/>
              <a:ext cx="254157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b="true" sz="18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Data Analyst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561961" y="9388186"/>
            <a:ext cx="3366198" cy="676275"/>
            <a:chOff x="0" y="0"/>
            <a:chExt cx="4488264" cy="901700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0"/>
              <a:ext cx="4488264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b="true" sz="20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Eka Pramuditya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022392" y="546100"/>
              <a:ext cx="233078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b="true" sz="18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Data Analyst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727510" y="5067979"/>
            <a:ext cx="3366198" cy="676275"/>
            <a:chOff x="0" y="0"/>
            <a:chExt cx="4488264" cy="901700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0"/>
              <a:ext cx="4488264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b="true" sz="20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Firda Rahmadani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022392" y="546100"/>
              <a:ext cx="233078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"/>
                </a:lnSpc>
              </a:pPr>
              <a:r>
                <a:rPr lang="en-US" b="true" sz="18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Data Cleaning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3398133" y="9421524"/>
            <a:ext cx="42914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373A5B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Muhammad Halil WiraSani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627568" y="9797761"/>
            <a:ext cx="174808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b="true" sz="1800">
                <a:solidFill>
                  <a:srgbClr val="373A5B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Data Analyst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7589990" y="0"/>
            <a:ext cx="3001865" cy="864346"/>
            <a:chOff x="0" y="0"/>
            <a:chExt cx="4002487" cy="115246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112015"/>
              <a:ext cx="2419364" cy="928431"/>
            </a:xfrm>
            <a:custGeom>
              <a:avLst/>
              <a:gdLst/>
              <a:ahLst/>
              <a:cxnLst/>
              <a:rect r="r" b="b" t="t" l="l"/>
              <a:pathLst>
                <a:path h="928431" w="2419364">
                  <a:moveTo>
                    <a:pt x="0" y="0"/>
                  </a:moveTo>
                  <a:lnTo>
                    <a:pt x="2419364" y="0"/>
                  </a:lnTo>
                  <a:lnTo>
                    <a:pt x="2419364" y="928431"/>
                  </a:lnTo>
                  <a:lnTo>
                    <a:pt x="0" y="928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2850026" y="0"/>
              <a:ext cx="1152461" cy="1152461"/>
            </a:xfrm>
            <a:custGeom>
              <a:avLst/>
              <a:gdLst/>
              <a:ahLst/>
              <a:cxnLst/>
              <a:rect r="r" b="b" t="t" l="l"/>
              <a:pathLst>
                <a:path h="1152461" w="1152461">
                  <a:moveTo>
                    <a:pt x="0" y="0"/>
                  </a:moveTo>
                  <a:lnTo>
                    <a:pt x="1152461" y="0"/>
                  </a:lnTo>
                  <a:lnTo>
                    <a:pt x="1152461" y="1152461"/>
                  </a:lnTo>
                  <a:lnTo>
                    <a:pt x="0" y="1152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3755769" y="6038850"/>
            <a:ext cx="14532231" cy="4074627"/>
          </a:xfrm>
          <a:custGeom>
            <a:avLst/>
            <a:gdLst/>
            <a:ahLst/>
            <a:cxnLst/>
            <a:rect r="r" b="b" t="t" l="l"/>
            <a:pathLst>
              <a:path h="4074627" w="14532231">
                <a:moveTo>
                  <a:pt x="0" y="4074627"/>
                </a:moveTo>
                <a:lnTo>
                  <a:pt x="14532231" y="4074627"/>
                </a:lnTo>
                <a:lnTo>
                  <a:pt x="14532231" y="0"/>
                </a:lnTo>
                <a:lnTo>
                  <a:pt x="0" y="0"/>
                </a:lnTo>
                <a:lnTo>
                  <a:pt x="0" y="4074627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-25844" t="0" r="0" b="-152539"/>
            </a:stretch>
          </a:blipFill>
        </p:spPr>
      </p:sp>
      <p:sp>
        <p:nvSpPr>
          <p:cNvPr name="Freeform 3" id="3" descr="E:\PPT\Pikbest\审核中\4月1号6月是糖果月!\图片2.png图片2"/>
          <p:cNvSpPr/>
          <p:nvPr/>
        </p:nvSpPr>
        <p:spPr>
          <a:xfrm flipH="false" flipV="true" rot="0">
            <a:off x="0" y="2540"/>
            <a:ext cx="18288000" cy="6690995"/>
          </a:xfrm>
          <a:custGeom>
            <a:avLst/>
            <a:gdLst/>
            <a:ahLst/>
            <a:cxnLst/>
            <a:rect r="r" b="b" t="t" l="l"/>
            <a:pathLst>
              <a:path h="6690995" w="18288000">
                <a:moveTo>
                  <a:pt x="0" y="6690995"/>
                </a:moveTo>
                <a:lnTo>
                  <a:pt x="18288000" y="6690995"/>
                </a:lnTo>
                <a:lnTo>
                  <a:pt x="18288000" y="0"/>
                </a:lnTo>
                <a:lnTo>
                  <a:pt x="0" y="0"/>
                </a:lnTo>
                <a:lnTo>
                  <a:pt x="0" y="6690995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-53668" r="0" b="-12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55361" y="2502894"/>
            <a:ext cx="7867557" cy="1192022"/>
            <a:chOff x="0" y="0"/>
            <a:chExt cx="10490076" cy="15893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2610" y="25947"/>
              <a:ext cx="10444912" cy="1537338"/>
            </a:xfrm>
            <a:custGeom>
              <a:avLst/>
              <a:gdLst/>
              <a:ahLst/>
              <a:cxnLst/>
              <a:rect r="r" b="b" t="t" l="l"/>
              <a:pathLst>
                <a:path h="1537338" w="10444912">
                  <a:moveTo>
                    <a:pt x="0" y="768669"/>
                  </a:moveTo>
                  <a:cubicBezTo>
                    <a:pt x="0" y="344146"/>
                    <a:pt x="308718" y="0"/>
                    <a:pt x="689516" y="0"/>
                  </a:cubicBezTo>
                  <a:lnTo>
                    <a:pt x="9755396" y="0"/>
                  </a:lnTo>
                  <a:cubicBezTo>
                    <a:pt x="10136195" y="0"/>
                    <a:pt x="10444912" y="344146"/>
                    <a:pt x="10444912" y="768669"/>
                  </a:cubicBezTo>
                  <a:cubicBezTo>
                    <a:pt x="10444912" y="1193193"/>
                    <a:pt x="10136195" y="1537338"/>
                    <a:pt x="9755396" y="1537338"/>
                  </a:cubicBezTo>
                  <a:lnTo>
                    <a:pt x="689516" y="1537338"/>
                  </a:lnTo>
                  <a:cubicBezTo>
                    <a:pt x="308718" y="1537338"/>
                    <a:pt x="0" y="1193193"/>
                    <a:pt x="0" y="768669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90118" cy="1589405"/>
            </a:xfrm>
            <a:custGeom>
              <a:avLst/>
              <a:gdLst/>
              <a:ahLst/>
              <a:cxnLst/>
              <a:rect r="r" b="b" t="t" l="l"/>
              <a:pathLst>
                <a:path h="1589405" w="10490118">
                  <a:moveTo>
                    <a:pt x="0" y="794616"/>
                  </a:moveTo>
                  <a:cubicBezTo>
                    <a:pt x="0" y="355070"/>
                    <a:pt x="319428" y="0"/>
                    <a:pt x="712126" y="0"/>
                  </a:cubicBezTo>
                  <a:lnTo>
                    <a:pt x="9778006" y="0"/>
                  </a:lnTo>
                  <a:lnTo>
                    <a:pt x="9778006" y="25947"/>
                  </a:lnTo>
                  <a:lnTo>
                    <a:pt x="9778006" y="0"/>
                  </a:lnTo>
                  <a:cubicBezTo>
                    <a:pt x="10170703" y="0"/>
                    <a:pt x="10490118" y="355070"/>
                    <a:pt x="10490118" y="794616"/>
                  </a:cubicBezTo>
                  <a:lnTo>
                    <a:pt x="10467522" y="794616"/>
                  </a:lnTo>
                  <a:lnTo>
                    <a:pt x="10490118" y="794616"/>
                  </a:lnTo>
                  <a:lnTo>
                    <a:pt x="10467522" y="794616"/>
                  </a:lnTo>
                  <a:lnTo>
                    <a:pt x="10490118" y="794616"/>
                  </a:lnTo>
                  <a:cubicBezTo>
                    <a:pt x="10490118" y="1234162"/>
                    <a:pt x="10170703" y="1589233"/>
                    <a:pt x="9778006" y="1589233"/>
                  </a:cubicBezTo>
                  <a:lnTo>
                    <a:pt x="9778006" y="1563285"/>
                  </a:lnTo>
                  <a:lnTo>
                    <a:pt x="9778006" y="1589233"/>
                  </a:lnTo>
                  <a:lnTo>
                    <a:pt x="712126" y="1589233"/>
                  </a:lnTo>
                  <a:lnTo>
                    <a:pt x="712126" y="1563285"/>
                  </a:lnTo>
                  <a:lnTo>
                    <a:pt x="712126" y="1589233"/>
                  </a:lnTo>
                  <a:cubicBezTo>
                    <a:pt x="319428" y="1589405"/>
                    <a:pt x="0" y="1234358"/>
                    <a:pt x="0" y="794616"/>
                  </a:cubicBezTo>
                  <a:lnTo>
                    <a:pt x="22610" y="794616"/>
                  </a:lnTo>
                  <a:lnTo>
                    <a:pt x="0" y="794616"/>
                  </a:lnTo>
                  <a:moveTo>
                    <a:pt x="45390" y="794616"/>
                  </a:moveTo>
                  <a:lnTo>
                    <a:pt x="22610" y="794616"/>
                  </a:lnTo>
                  <a:lnTo>
                    <a:pt x="45390" y="794616"/>
                  </a:lnTo>
                  <a:cubicBezTo>
                    <a:pt x="45390" y="1204118"/>
                    <a:pt x="343228" y="1537338"/>
                    <a:pt x="712126" y="1537338"/>
                  </a:cubicBezTo>
                  <a:lnTo>
                    <a:pt x="9778006" y="1537338"/>
                  </a:lnTo>
                  <a:cubicBezTo>
                    <a:pt x="10146905" y="1537338"/>
                    <a:pt x="10444743" y="1204118"/>
                    <a:pt x="10444743" y="794616"/>
                  </a:cubicBezTo>
                  <a:cubicBezTo>
                    <a:pt x="10444743" y="385115"/>
                    <a:pt x="10146905" y="51895"/>
                    <a:pt x="9778006" y="51895"/>
                  </a:cubicBezTo>
                  <a:lnTo>
                    <a:pt x="712126" y="51895"/>
                  </a:lnTo>
                  <a:lnTo>
                    <a:pt x="712126" y="25947"/>
                  </a:lnTo>
                  <a:lnTo>
                    <a:pt x="712126" y="52090"/>
                  </a:lnTo>
                  <a:cubicBezTo>
                    <a:pt x="343228" y="52090"/>
                    <a:pt x="45390" y="385310"/>
                    <a:pt x="45390" y="794812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490076" cy="1579838"/>
            </a:xfrm>
            <a:prstGeom prst="rect">
              <a:avLst/>
            </a:prstGeom>
          </p:spPr>
          <p:txBody>
            <a:bodyPr anchor="b" rtlCol="false" tIns="152400" lIns="152400" bIns="152400" rIns="152400"/>
            <a:lstStyle/>
            <a:p>
              <a:pPr algn="ctr">
                <a:lnSpc>
                  <a:spcPts val="228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The Chocolate Division's dominance in sales amounted to 92.88%, while on the other hand, Sugar was the division with the lowest sales contribution with only 0.30%.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84082" y="4016801"/>
            <a:ext cx="7666416" cy="1017378"/>
            <a:chOff x="0" y="0"/>
            <a:chExt cx="10221888" cy="13565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2032" y="22146"/>
              <a:ext cx="10177880" cy="1312101"/>
            </a:xfrm>
            <a:custGeom>
              <a:avLst/>
              <a:gdLst/>
              <a:ahLst/>
              <a:cxnLst/>
              <a:rect r="r" b="b" t="t" l="l"/>
              <a:pathLst>
                <a:path h="1312101" w="10177880">
                  <a:moveTo>
                    <a:pt x="0" y="656050"/>
                  </a:moveTo>
                  <a:cubicBezTo>
                    <a:pt x="0" y="293724"/>
                    <a:pt x="300825" y="0"/>
                    <a:pt x="671888" y="0"/>
                  </a:cubicBezTo>
                  <a:lnTo>
                    <a:pt x="9505992" y="0"/>
                  </a:lnTo>
                  <a:cubicBezTo>
                    <a:pt x="9877054" y="0"/>
                    <a:pt x="10177880" y="293724"/>
                    <a:pt x="10177880" y="656050"/>
                  </a:cubicBezTo>
                  <a:cubicBezTo>
                    <a:pt x="10177880" y="1018377"/>
                    <a:pt x="9877054" y="1312101"/>
                    <a:pt x="9505992" y="1312101"/>
                  </a:cubicBezTo>
                  <a:lnTo>
                    <a:pt x="671888" y="1312101"/>
                  </a:lnTo>
                  <a:cubicBezTo>
                    <a:pt x="300825" y="1312101"/>
                    <a:pt x="0" y="1018377"/>
                    <a:pt x="0" y="656050"/>
                  </a:cubicBezTo>
                  <a:close/>
                </a:path>
              </a:pathLst>
            </a:custGeom>
            <a:solidFill>
              <a:srgbClr val="ADD9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21931" cy="1356546"/>
            </a:xfrm>
            <a:custGeom>
              <a:avLst/>
              <a:gdLst/>
              <a:ahLst/>
              <a:cxnLst/>
              <a:rect r="r" b="b" t="t" l="l"/>
              <a:pathLst>
                <a:path h="1356546" w="10221931">
                  <a:moveTo>
                    <a:pt x="0" y="678196"/>
                  </a:moveTo>
                  <a:cubicBezTo>
                    <a:pt x="0" y="303049"/>
                    <a:pt x="311262" y="0"/>
                    <a:pt x="693920" y="0"/>
                  </a:cubicBezTo>
                  <a:lnTo>
                    <a:pt x="9528024" y="0"/>
                  </a:lnTo>
                  <a:lnTo>
                    <a:pt x="9528024" y="22146"/>
                  </a:lnTo>
                  <a:lnTo>
                    <a:pt x="9528024" y="0"/>
                  </a:lnTo>
                  <a:cubicBezTo>
                    <a:pt x="9910681" y="0"/>
                    <a:pt x="10221931" y="303049"/>
                    <a:pt x="10221931" y="678196"/>
                  </a:cubicBezTo>
                  <a:lnTo>
                    <a:pt x="10199912" y="678196"/>
                  </a:lnTo>
                  <a:lnTo>
                    <a:pt x="10221931" y="678196"/>
                  </a:lnTo>
                  <a:lnTo>
                    <a:pt x="10199912" y="678196"/>
                  </a:lnTo>
                  <a:lnTo>
                    <a:pt x="10221931" y="678196"/>
                  </a:lnTo>
                  <a:cubicBezTo>
                    <a:pt x="10221931" y="1053344"/>
                    <a:pt x="9910681" y="1356393"/>
                    <a:pt x="9528024" y="1356393"/>
                  </a:cubicBezTo>
                  <a:lnTo>
                    <a:pt x="9528024" y="1334247"/>
                  </a:lnTo>
                  <a:lnTo>
                    <a:pt x="9528024" y="1356393"/>
                  </a:lnTo>
                  <a:lnTo>
                    <a:pt x="693920" y="1356393"/>
                  </a:lnTo>
                  <a:lnTo>
                    <a:pt x="693920" y="1334247"/>
                  </a:lnTo>
                  <a:lnTo>
                    <a:pt x="693920" y="1356393"/>
                  </a:lnTo>
                  <a:cubicBezTo>
                    <a:pt x="311262" y="1356546"/>
                    <a:pt x="0" y="1053510"/>
                    <a:pt x="0" y="678196"/>
                  </a:cubicBezTo>
                  <a:lnTo>
                    <a:pt x="22032" y="678196"/>
                  </a:lnTo>
                  <a:lnTo>
                    <a:pt x="0" y="678196"/>
                  </a:lnTo>
                  <a:moveTo>
                    <a:pt x="44229" y="678196"/>
                  </a:moveTo>
                  <a:lnTo>
                    <a:pt x="22032" y="678196"/>
                  </a:lnTo>
                  <a:lnTo>
                    <a:pt x="44229" y="678196"/>
                  </a:lnTo>
                  <a:cubicBezTo>
                    <a:pt x="44229" y="1027701"/>
                    <a:pt x="334453" y="1312101"/>
                    <a:pt x="693920" y="1312101"/>
                  </a:cubicBezTo>
                  <a:lnTo>
                    <a:pt x="9528024" y="1312101"/>
                  </a:lnTo>
                  <a:cubicBezTo>
                    <a:pt x="9887490" y="1312101"/>
                    <a:pt x="10177714" y="1027701"/>
                    <a:pt x="10177714" y="678196"/>
                  </a:cubicBezTo>
                  <a:cubicBezTo>
                    <a:pt x="10177714" y="328691"/>
                    <a:pt x="9887490" y="44292"/>
                    <a:pt x="9528024" y="44292"/>
                  </a:cubicBezTo>
                  <a:lnTo>
                    <a:pt x="693920" y="44292"/>
                  </a:lnTo>
                  <a:lnTo>
                    <a:pt x="693920" y="22146"/>
                  </a:lnTo>
                  <a:lnTo>
                    <a:pt x="693920" y="44458"/>
                  </a:lnTo>
                  <a:cubicBezTo>
                    <a:pt x="334453" y="44458"/>
                    <a:pt x="44229" y="328858"/>
                    <a:pt x="44229" y="678363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0221888" cy="1366029"/>
            </a:xfrm>
            <a:prstGeom prst="rect">
              <a:avLst/>
            </a:prstGeom>
          </p:spPr>
          <p:txBody>
            <a:bodyPr anchor="b" rtlCol="false" tIns="139700" lIns="139700" bIns="139700" rIns="1397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The sugar division's sales stagnated from 2021 to 2024, far behind the significant growth of the chocolate and other divisions.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5348248"/>
            <a:ext cx="7686144" cy="1000204"/>
            <a:chOff x="0" y="0"/>
            <a:chExt cx="10248192" cy="13336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2088" y="21772"/>
              <a:ext cx="10204069" cy="1289952"/>
            </a:xfrm>
            <a:custGeom>
              <a:avLst/>
              <a:gdLst/>
              <a:ahLst/>
              <a:cxnLst/>
              <a:rect r="r" b="b" t="t" l="l"/>
              <a:pathLst>
                <a:path h="1289952" w="10204069">
                  <a:moveTo>
                    <a:pt x="1" y="644976"/>
                  </a:moveTo>
                  <a:cubicBezTo>
                    <a:pt x="1" y="288766"/>
                    <a:pt x="301600" y="0"/>
                    <a:pt x="673618" y="0"/>
                  </a:cubicBezTo>
                  <a:lnTo>
                    <a:pt x="9530453" y="0"/>
                  </a:lnTo>
                  <a:cubicBezTo>
                    <a:pt x="9902471" y="0"/>
                    <a:pt x="10204070" y="288766"/>
                    <a:pt x="10204070" y="644976"/>
                  </a:cubicBezTo>
                  <a:cubicBezTo>
                    <a:pt x="10204070" y="1001186"/>
                    <a:pt x="9902471" y="1289952"/>
                    <a:pt x="9530453" y="1289952"/>
                  </a:cubicBezTo>
                  <a:lnTo>
                    <a:pt x="673618" y="1289952"/>
                  </a:lnTo>
                  <a:cubicBezTo>
                    <a:pt x="301600" y="1289952"/>
                    <a:pt x="0" y="1001186"/>
                    <a:pt x="0" y="644976"/>
                  </a:cubicBezTo>
                  <a:close/>
                </a:path>
              </a:pathLst>
            </a:custGeom>
            <a:solidFill>
              <a:srgbClr val="EAE8E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248234" cy="1333647"/>
            </a:xfrm>
            <a:custGeom>
              <a:avLst/>
              <a:gdLst/>
              <a:ahLst/>
              <a:cxnLst/>
              <a:rect r="r" b="b" t="t" l="l"/>
              <a:pathLst>
                <a:path h="1333647" w="10248234">
                  <a:moveTo>
                    <a:pt x="0" y="666748"/>
                  </a:moveTo>
                  <a:cubicBezTo>
                    <a:pt x="0" y="297933"/>
                    <a:pt x="312063" y="0"/>
                    <a:pt x="695706" y="0"/>
                  </a:cubicBezTo>
                  <a:lnTo>
                    <a:pt x="9552541" y="0"/>
                  </a:lnTo>
                  <a:lnTo>
                    <a:pt x="9552541" y="21772"/>
                  </a:lnTo>
                  <a:lnTo>
                    <a:pt x="9552541" y="0"/>
                  </a:lnTo>
                  <a:cubicBezTo>
                    <a:pt x="9936183" y="0"/>
                    <a:pt x="10248234" y="297933"/>
                    <a:pt x="10248234" y="666748"/>
                  </a:cubicBezTo>
                  <a:lnTo>
                    <a:pt x="10226158" y="666748"/>
                  </a:lnTo>
                  <a:lnTo>
                    <a:pt x="10248234" y="666748"/>
                  </a:lnTo>
                  <a:lnTo>
                    <a:pt x="10226158" y="666748"/>
                  </a:lnTo>
                  <a:lnTo>
                    <a:pt x="10248234" y="666748"/>
                  </a:lnTo>
                  <a:cubicBezTo>
                    <a:pt x="10248234" y="1035563"/>
                    <a:pt x="9936183" y="1333496"/>
                    <a:pt x="9552541" y="1333496"/>
                  </a:cubicBezTo>
                  <a:lnTo>
                    <a:pt x="9552541" y="1311724"/>
                  </a:lnTo>
                  <a:lnTo>
                    <a:pt x="9552541" y="1333496"/>
                  </a:lnTo>
                  <a:lnTo>
                    <a:pt x="695706" y="1333496"/>
                  </a:lnTo>
                  <a:lnTo>
                    <a:pt x="695706" y="1311724"/>
                  </a:lnTo>
                  <a:lnTo>
                    <a:pt x="695706" y="1333496"/>
                  </a:lnTo>
                  <a:cubicBezTo>
                    <a:pt x="312063" y="1333647"/>
                    <a:pt x="0" y="1035727"/>
                    <a:pt x="0" y="666748"/>
                  </a:cubicBezTo>
                  <a:lnTo>
                    <a:pt x="22089" y="666748"/>
                  </a:lnTo>
                  <a:lnTo>
                    <a:pt x="0" y="666748"/>
                  </a:lnTo>
                  <a:moveTo>
                    <a:pt x="44343" y="666748"/>
                  </a:moveTo>
                  <a:lnTo>
                    <a:pt x="22089" y="666748"/>
                  </a:lnTo>
                  <a:lnTo>
                    <a:pt x="44343" y="666748"/>
                  </a:lnTo>
                  <a:cubicBezTo>
                    <a:pt x="44343" y="1010353"/>
                    <a:pt x="335314" y="1289952"/>
                    <a:pt x="695706" y="1289952"/>
                  </a:cubicBezTo>
                  <a:lnTo>
                    <a:pt x="9552541" y="1289952"/>
                  </a:lnTo>
                  <a:cubicBezTo>
                    <a:pt x="9912933" y="1289952"/>
                    <a:pt x="10203904" y="1010353"/>
                    <a:pt x="10203904" y="666748"/>
                  </a:cubicBezTo>
                  <a:cubicBezTo>
                    <a:pt x="10203904" y="323143"/>
                    <a:pt x="9912933" y="43544"/>
                    <a:pt x="9552541" y="43544"/>
                  </a:cubicBezTo>
                  <a:lnTo>
                    <a:pt x="695706" y="43544"/>
                  </a:lnTo>
                  <a:lnTo>
                    <a:pt x="695706" y="21772"/>
                  </a:lnTo>
                  <a:lnTo>
                    <a:pt x="695706" y="43708"/>
                  </a:lnTo>
                  <a:cubicBezTo>
                    <a:pt x="335314" y="43708"/>
                    <a:pt x="44343" y="323306"/>
                    <a:pt x="44343" y="666912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0248192" cy="1343130"/>
            </a:xfrm>
            <a:prstGeom prst="rect">
              <a:avLst/>
            </a:prstGeom>
          </p:spPr>
          <p:txBody>
            <a:bodyPr anchor="b" rtlCol="false" tIns="127000" lIns="127000" bIns="127000" rIns="127000"/>
            <a:lstStyle/>
            <a:p>
              <a:pPr algn="ctr">
                <a:lnSpc>
                  <a:spcPts val="248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Fall as Peak Sales Period </a:t>
              </a: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The highest sales occur in the fall, especially in October ($19.6K) and November ($19.5K).</a:t>
              </a: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24897" y="1583223"/>
            <a:ext cx="7406785" cy="8530254"/>
            <a:chOff x="0" y="0"/>
            <a:chExt cx="3898392" cy="44897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4"/>
              <a:stretch>
                <a:fillRect l="-40152" t="0" r="-40152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5"/>
              <a:stretch>
                <a:fillRect l="-26" t="0" r="-26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377297" y="1735623"/>
            <a:ext cx="7406785" cy="8530254"/>
            <a:chOff x="0" y="0"/>
            <a:chExt cx="3898392" cy="44897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6"/>
              <a:stretch>
                <a:fillRect l="-40152" t="0" r="-40152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5"/>
              <a:stretch>
                <a:fillRect l="-26" t="0" r="-26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214984" y="1150308"/>
            <a:ext cx="11858032" cy="105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CONSCLUSION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573156" y="6693535"/>
            <a:ext cx="7686144" cy="1246861"/>
            <a:chOff x="0" y="0"/>
            <a:chExt cx="10248192" cy="166248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2088" y="27141"/>
              <a:ext cx="10204069" cy="1608063"/>
            </a:xfrm>
            <a:custGeom>
              <a:avLst/>
              <a:gdLst/>
              <a:ahLst/>
              <a:cxnLst/>
              <a:rect r="r" b="b" t="t" l="l"/>
              <a:pathLst>
                <a:path h="1608063" w="10204069">
                  <a:moveTo>
                    <a:pt x="1" y="804032"/>
                  </a:moveTo>
                  <a:cubicBezTo>
                    <a:pt x="1" y="359978"/>
                    <a:pt x="301600" y="0"/>
                    <a:pt x="673618" y="0"/>
                  </a:cubicBezTo>
                  <a:lnTo>
                    <a:pt x="9530453" y="0"/>
                  </a:lnTo>
                  <a:cubicBezTo>
                    <a:pt x="9902471" y="0"/>
                    <a:pt x="10204070" y="359978"/>
                    <a:pt x="10204070" y="804032"/>
                  </a:cubicBezTo>
                  <a:cubicBezTo>
                    <a:pt x="10204070" y="1248086"/>
                    <a:pt x="9902471" y="1608063"/>
                    <a:pt x="9530453" y="1608063"/>
                  </a:cubicBezTo>
                  <a:lnTo>
                    <a:pt x="673618" y="1608063"/>
                  </a:lnTo>
                  <a:cubicBezTo>
                    <a:pt x="301600" y="1608063"/>
                    <a:pt x="0" y="1248086"/>
                    <a:pt x="0" y="804032"/>
                  </a:cubicBezTo>
                  <a:close/>
                </a:path>
              </a:pathLst>
            </a:custGeom>
            <a:solidFill>
              <a:srgbClr val="FCD2EB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248234" cy="1662524"/>
            </a:xfrm>
            <a:custGeom>
              <a:avLst/>
              <a:gdLst/>
              <a:ahLst/>
              <a:cxnLst/>
              <a:rect r="r" b="b" t="t" l="l"/>
              <a:pathLst>
                <a:path h="1662524" w="10248234">
                  <a:moveTo>
                    <a:pt x="0" y="831173"/>
                  </a:moveTo>
                  <a:cubicBezTo>
                    <a:pt x="0" y="371405"/>
                    <a:pt x="312063" y="0"/>
                    <a:pt x="695706" y="0"/>
                  </a:cubicBezTo>
                  <a:lnTo>
                    <a:pt x="9552541" y="0"/>
                  </a:lnTo>
                  <a:lnTo>
                    <a:pt x="9552541" y="27141"/>
                  </a:lnTo>
                  <a:lnTo>
                    <a:pt x="9552541" y="0"/>
                  </a:lnTo>
                  <a:cubicBezTo>
                    <a:pt x="9936183" y="0"/>
                    <a:pt x="10248234" y="371405"/>
                    <a:pt x="10248234" y="831173"/>
                  </a:cubicBezTo>
                  <a:lnTo>
                    <a:pt x="10226158" y="831173"/>
                  </a:lnTo>
                  <a:lnTo>
                    <a:pt x="10248234" y="831173"/>
                  </a:lnTo>
                  <a:lnTo>
                    <a:pt x="10226158" y="831173"/>
                  </a:lnTo>
                  <a:lnTo>
                    <a:pt x="10248234" y="831173"/>
                  </a:lnTo>
                  <a:cubicBezTo>
                    <a:pt x="10248234" y="1290940"/>
                    <a:pt x="9936183" y="1662346"/>
                    <a:pt x="9552541" y="1662346"/>
                  </a:cubicBezTo>
                  <a:lnTo>
                    <a:pt x="9552541" y="1635204"/>
                  </a:lnTo>
                  <a:lnTo>
                    <a:pt x="9552541" y="1662346"/>
                  </a:lnTo>
                  <a:lnTo>
                    <a:pt x="695706" y="1662346"/>
                  </a:lnTo>
                  <a:lnTo>
                    <a:pt x="695706" y="1635204"/>
                  </a:lnTo>
                  <a:lnTo>
                    <a:pt x="695706" y="1662346"/>
                  </a:lnTo>
                  <a:cubicBezTo>
                    <a:pt x="312063" y="1662524"/>
                    <a:pt x="0" y="1291144"/>
                    <a:pt x="0" y="831173"/>
                  </a:cubicBezTo>
                  <a:lnTo>
                    <a:pt x="22089" y="831173"/>
                  </a:lnTo>
                  <a:lnTo>
                    <a:pt x="0" y="831173"/>
                  </a:lnTo>
                  <a:moveTo>
                    <a:pt x="44343" y="831173"/>
                  </a:moveTo>
                  <a:lnTo>
                    <a:pt x="22089" y="831173"/>
                  </a:lnTo>
                  <a:lnTo>
                    <a:pt x="44343" y="831173"/>
                  </a:lnTo>
                  <a:cubicBezTo>
                    <a:pt x="44343" y="1259514"/>
                    <a:pt x="335314" y="1608063"/>
                    <a:pt x="695706" y="1608063"/>
                  </a:cubicBezTo>
                  <a:lnTo>
                    <a:pt x="9552541" y="1608063"/>
                  </a:lnTo>
                  <a:cubicBezTo>
                    <a:pt x="9912933" y="1608063"/>
                    <a:pt x="10203904" y="1259514"/>
                    <a:pt x="10203904" y="831173"/>
                  </a:cubicBezTo>
                  <a:cubicBezTo>
                    <a:pt x="10203904" y="402832"/>
                    <a:pt x="9912933" y="54282"/>
                    <a:pt x="9552541" y="54282"/>
                  </a:cubicBezTo>
                  <a:lnTo>
                    <a:pt x="695706" y="54282"/>
                  </a:lnTo>
                  <a:lnTo>
                    <a:pt x="695706" y="27141"/>
                  </a:lnTo>
                  <a:lnTo>
                    <a:pt x="695706" y="54486"/>
                  </a:lnTo>
                  <a:cubicBezTo>
                    <a:pt x="335314" y="54486"/>
                    <a:pt x="44343" y="403036"/>
                    <a:pt x="44343" y="831377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0248192" cy="1681532"/>
            </a:xfrm>
            <a:prstGeom prst="rect">
              <a:avLst/>
            </a:prstGeom>
          </p:spPr>
          <p:txBody>
            <a:bodyPr anchor="b" rtlCol="false" tIns="127000" lIns="127000" bIns="127000" rIns="127000"/>
            <a:lstStyle/>
            <a:p>
              <a:pPr algn="ctr">
                <a:lnSpc>
                  <a:spcPts val="2604"/>
                </a:lnSpc>
              </a:pPr>
              <a:r>
                <a:rPr lang="en-US" sz="21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New York City recorded the highest total sales of $12,514, with the largest gross profit of $8,240.5, making it the most significant region in revenue contribution.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680664" y="218967"/>
            <a:ext cx="2926672" cy="809733"/>
            <a:chOff x="0" y="0"/>
            <a:chExt cx="3902230" cy="107964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3755769" y="6038850"/>
            <a:ext cx="14532231" cy="4074627"/>
          </a:xfrm>
          <a:custGeom>
            <a:avLst/>
            <a:gdLst/>
            <a:ahLst/>
            <a:cxnLst/>
            <a:rect r="r" b="b" t="t" l="l"/>
            <a:pathLst>
              <a:path h="4074627" w="14532231">
                <a:moveTo>
                  <a:pt x="0" y="4074627"/>
                </a:moveTo>
                <a:lnTo>
                  <a:pt x="14532231" y="4074627"/>
                </a:lnTo>
                <a:lnTo>
                  <a:pt x="14532231" y="0"/>
                </a:lnTo>
                <a:lnTo>
                  <a:pt x="0" y="0"/>
                </a:lnTo>
                <a:lnTo>
                  <a:pt x="0" y="4074627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-25844" t="0" r="0" b="-152539"/>
            </a:stretch>
          </a:blipFill>
        </p:spPr>
      </p:sp>
      <p:sp>
        <p:nvSpPr>
          <p:cNvPr name="Freeform 3" id="3" descr="E:\PPT\Pikbest\审核中\4月1号6月是糖果月!\图片2.png图片2"/>
          <p:cNvSpPr/>
          <p:nvPr/>
        </p:nvSpPr>
        <p:spPr>
          <a:xfrm flipH="false" flipV="true" rot="0">
            <a:off x="0" y="2540"/>
            <a:ext cx="18288000" cy="6690995"/>
          </a:xfrm>
          <a:custGeom>
            <a:avLst/>
            <a:gdLst/>
            <a:ahLst/>
            <a:cxnLst/>
            <a:rect r="r" b="b" t="t" l="l"/>
            <a:pathLst>
              <a:path h="6690995" w="18288000">
                <a:moveTo>
                  <a:pt x="0" y="6690995"/>
                </a:moveTo>
                <a:lnTo>
                  <a:pt x="18288000" y="6690995"/>
                </a:lnTo>
                <a:lnTo>
                  <a:pt x="18288000" y="0"/>
                </a:lnTo>
                <a:lnTo>
                  <a:pt x="0" y="0"/>
                </a:lnTo>
                <a:lnTo>
                  <a:pt x="0" y="6690995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-53668" r="0" b="-121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24897" y="1583223"/>
            <a:ext cx="7406785" cy="8530254"/>
            <a:chOff x="0" y="0"/>
            <a:chExt cx="3898392" cy="44897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4"/>
              <a:stretch>
                <a:fillRect l="-40152" t="0" r="-4015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5"/>
              <a:stretch>
                <a:fillRect l="-26" t="0" r="-26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77297" y="1735623"/>
            <a:ext cx="7406785" cy="8530254"/>
            <a:chOff x="0" y="0"/>
            <a:chExt cx="3898392" cy="44897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6"/>
              <a:stretch>
                <a:fillRect l="-40152" t="0" r="-4015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5"/>
              <a:stretch>
                <a:fillRect l="-26" t="0" r="-2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214984" y="1206968"/>
            <a:ext cx="11858032" cy="105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INSIGHT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565306" y="7116662"/>
            <a:ext cx="7686144" cy="1172973"/>
            <a:chOff x="0" y="0"/>
            <a:chExt cx="10248192" cy="15639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2088" y="25533"/>
              <a:ext cx="10204069" cy="1512770"/>
            </a:xfrm>
            <a:custGeom>
              <a:avLst/>
              <a:gdLst/>
              <a:ahLst/>
              <a:cxnLst/>
              <a:rect r="r" b="b" t="t" l="l"/>
              <a:pathLst>
                <a:path h="1512770" w="10204069">
                  <a:moveTo>
                    <a:pt x="1" y="756385"/>
                  </a:moveTo>
                  <a:cubicBezTo>
                    <a:pt x="1" y="338645"/>
                    <a:pt x="301600" y="0"/>
                    <a:pt x="673618" y="0"/>
                  </a:cubicBezTo>
                  <a:lnTo>
                    <a:pt x="9530453" y="0"/>
                  </a:lnTo>
                  <a:cubicBezTo>
                    <a:pt x="9902471" y="0"/>
                    <a:pt x="10204070" y="338645"/>
                    <a:pt x="10204070" y="756385"/>
                  </a:cubicBezTo>
                  <a:cubicBezTo>
                    <a:pt x="10204070" y="1174124"/>
                    <a:pt x="9902471" y="1512770"/>
                    <a:pt x="9530453" y="1512770"/>
                  </a:cubicBezTo>
                  <a:lnTo>
                    <a:pt x="673618" y="1512770"/>
                  </a:lnTo>
                  <a:cubicBezTo>
                    <a:pt x="301600" y="1512770"/>
                    <a:pt x="0" y="1174124"/>
                    <a:pt x="0" y="756385"/>
                  </a:cubicBezTo>
                  <a:close/>
                </a:path>
              </a:pathLst>
            </a:custGeom>
            <a:solidFill>
              <a:srgbClr val="FCD2E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48234" cy="1564006"/>
            </a:xfrm>
            <a:custGeom>
              <a:avLst/>
              <a:gdLst/>
              <a:ahLst/>
              <a:cxnLst/>
              <a:rect r="r" b="b" t="t" l="l"/>
              <a:pathLst>
                <a:path h="1564006" w="10248234">
                  <a:moveTo>
                    <a:pt x="0" y="781918"/>
                  </a:moveTo>
                  <a:cubicBezTo>
                    <a:pt x="0" y="349396"/>
                    <a:pt x="312063" y="0"/>
                    <a:pt x="695706" y="0"/>
                  </a:cubicBezTo>
                  <a:lnTo>
                    <a:pt x="9552541" y="0"/>
                  </a:lnTo>
                  <a:lnTo>
                    <a:pt x="9552541" y="25533"/>
                  </a:lnTo>
                  <a:lnTo>
                    <a:pt x="9552541" y="0"/>
                  </a:lnTo>
                  <a:cubicBezTo>
                    <a:pt x="9936183" y="0"/>
                    <a:pt x="10248234" y="349396"/>
                    <a:pt x="10248234" y="781918"/>
                  </a:cubicBezTo>
                  <a:lnTo>
                    <a:pt x="10226158" y="781918"/>
                  </a:lnTo>
                  <a:lnTo>
                    <a:pt x="10248234" y="781918"/>
                  </a:lnTo>
                  <a:lnTo>
                    <a:pt x="10226158" y="781918"/>
                  </a:lnTo>
                  <a:lnTo>
                    <a:pt x="10248234" y="781918"/>
                  </a:lnTo>
                  <a:cubicBezTo>
                    <a:pt x="10248234" y="1214439"/>
                    <a:pt x="9936183" y="1563835"/>
                    <a:pt x="9552541" y="1563835"/>
                  </a:cubicBezTo>
                  <a:lnTo>
                    <a:pt x="9552541" y="1538303"/>
                  </a:lnTo>
                  <a:lnTo>
                    <a:pt x="9552541" y="1563835"/>
                  </a:lnTo>
                  <a:lnTo>
                    <a:pt x="695706" y="1563835"/>
                  </a:lnTo>
                  <a:lnTo>
                    <a:pt x="695706" y="1538303"/>
                  </a:lnTo>
                  <a:lnTo>
                    <a:pt x="695706" y="1563835"/>
                  </a:lnTo>
                  <a:cubicBezTo>
                    <a:pt x="312063" y="1564006"/>
                    <a:pt x="0" y="1214631"/>
                    <a:pt x="0" y="781918"/>
                  </a:cubicBezTo>
                  <a:lnTo>
                    <a:pt x="22089" y="781918"/>
                  </a:lnTo>
                  <a:lnTo>
                    <a:pt x="0" y="781918"/>
                  </a:lnTo>
                  <a:moveTo>
                    <a:pt x="44343" y="781918"/>
                  </a:moveTo>
                  <a:lnTo>
                    <a:pt x="22089" y="781918"/>
                  </a:lnTo>
                  <a:lnTo>
                    <a:pt x="44343" y="781918"/>
                  </a:lnTo>
                  <a:cubicBezTo>
                    <a:pt x="44343" y="1184875"/>
                    <a:pt x="335314" y="1512770"/>
                    <a:pt x="695706" y="1512770"/>
                  </a:cubicBezTo>
                  <a:lnTo>
                    <a:pt x="9552541" y="1512770"/>
                  </a:lnTo>
                  <a:cubicBezTo>
                    <a:pt x="9912933" y="1512770"/>
                    <a:pt x="10203904" y="1184875"/>
                    <a:pt x="10203904" y="781918"/>
                  </a:cubicBezTo>
                  <a:cubicBezTo>
                    <a:pt x="10203904" y="378960"/>
                    <a:pt x="9912933" y="51066"/>
                    <a:pt x="9552541" y="51066"/>
                  </a:cubicBezTo>
                  <a:lnTo>
                    <a:pt x="695706" y="51066"/>
                  </a:lnTo>
                  <a:lnTo>
                    <a:pt x="695706" y="25533"/>
                  </a:lnTo>
                  <a:lnTo>
                    <a:pt x="695706" y="51258"/>
                  </a:lnTo>
                  <a:cubicBezTo>
                    <a:pt x="335314" y="51258"/>
                    <a:pt x="44343" y="379152"/>
                    <a:pt x="44343" y="782110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0248192" cy="1573488"/>
            </a:xfrm>
            <a:prstGeom prst="rect">
              <a:avLst/>
            </a:prstGeom>
          </p:spPr>
          <p:txBody>
            <a:bodyPr anchor="b" rtlCol="false" tIns="127000" lIns="127000" bIns="127000" rIns="127000"/>
            <a:lstStyle/>
            <a:p>
              <a:pPr algn="ctr">
                <a:lnSpc>
                  <a:spcPts val="3100"/>
                </a:lnSpc>
              </a:pPr>
              <a:r>
                <a:rPr lang="en-US" sz="2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Major Cities Trends, contribute significantly to total sales.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08425" y="5667465"/>
            <a:ext cx="7686144" cy="1172973"/>
            <a:chOff x="0" y="0"/>
            <a:chExt cx="10248192" cy="15639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2088" y="25533"/>
              <a:ext cx="10204069" cy="1512770"/>
            </a:xfrm>
            <a:custGeom>
              <a:avLst/>
              <a:gdLst/>
              <a:ahLst/>
              <a:cxnLst/>
              <a:rect r="r" b="b" t="t" l="l"/>
              <a:pathLst>
                <a:path h="1512770" w="10204069">
                  <a:moveTo>
                    <a:pt x="1" y="756385"/>
                  </a:moveTo>
                  <a:cubicBezTo>
                    <a:pt x="1" y="338645"/>
                    <a:pt x="301600" y="0"/>
                    <a:pt x="673618" y="0"/>
                  </a:cubicBezTo>
                  <a:lnTo>
                    <a:pt x="9530453" y="0"/>
                  </a:lnTo>
                  <a:cubicBezTo>
                    <a:pt x="9902471" y="0"/>
                    <a:pt x="10204070" y="338645"/>
                    <a:pt x="10204070" y="756385"/>
                  </a:cubicBezTo>
                  <a:cubicBezTo>
                    <a:pt x="10204070" y="1174124"/>
                    <a:pt x="9902471" y="1512770"/>
                    <a:pt x="9530453" y="1512770"/>
                  </a:cubicBezTo>
                  <a:lnTo>
                    <a:pt x="673618" y="1512770"/>
                  </a:lnTo>
                  <a:cubicBezTo>
                    <a:pt x="301600" y="1512770"/>
                    <a:pt x="0" y="1174124"/>
                    <a:pt x="0" y="756385"/>
                  </a:cubicBezTo>
                  <a:close/>
                </a:path>
              </a:pathLst>
            </a:custGeom>
            <a:solidFill>
              <a:srgbClr val="EAE8E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248234" cy="1564006"/>
            </a:xfrm>
            <a:custGeom>
              <a:avLst/>
              <a:gdLst/>
              <a:ahLst/>
              <a:cxnLst/>
              <a:rect r="r" b="b" t="t" l="l"/>
              <a:pathLst>
                <a:path h="1564006" w="10248234">
                  <a:moveTo>
                    <a:pt x="0" y="781918"/>
                  </a:moveTo>
                  <a:cubicBezTo>
                    <a:pt x="0" y="349396"/>
                    <a:pt x="312063" y="0"/>
                    <a:pt x="695706" y="0"/>
                  </a:cubicBezTo>
                  <a:lnTo>
                    <a:pt x="9552541" y="0"/>
                  </a:lnTo>
                  <a:lnTo>
                    <a:pt x="9552541" y="25533"/>
                  </a:lnTo>
                  <a:lnTo>
                    <a:pt x="9552541" y="0"/>
                  </a:lnTo>
                  <a:cubicBezTo>
                    <a:pt x="9936183" y="0"/>
                    <a:pt x="10248234" y="349396"/>
                    <a:pt x="10248234" y="781918"/>
                  </a:cubicBezTo>
                  <a:lnTo>
                    <a:pt x="10226158" y="781918"/>
                  </a:lnTo>
                  <a:lnTo>
                    <a:pt x="10248234" y="781918"/>
                  </a:lnTo>
                  <a:lnTo>
                    <a:pt x="10226158" y="781918"/>
                  </a:lnTo>
                  <a:lnTo>
                    <a:pt x="10248234" y="781918"/>
                  </a:lnTo>
                  <a:cubicBezTo>
                    <a:pt x="10248234" y="1214439"/>
                    <a:pt x="9936183" y="1563835"/>
                    <a:pt x="9552541" y="1563835"/>
                  </a:cubicBezTo>
                  <a:lnTo>
                    <a:pt x="9552541" y="1538303"/>
                  </a:lnTo>
                  <a:lnTo>
                    <a:pt x="9552541" y="1563835"/>
                  </a:lnTo>
                  <a:lnTo>
                    <a:pt x="695706" y="1563835"/>
                  </a:lnTo>
                  <a:lnTo>
                    <a:pt x="695706" y="1538303"/>
                  </a:lnTo>
                  <a:lnTo>
                    <a:pt x="695706" y="1563835"/>
                  </a:lnTo>
                  <a:cubicBezTo>
                    <a:pt x="312063" y="1564006"/>
                    <a:pt x="0" y="1214631"/>
                    <a:pt x="0" y="781918"/>
                  </a:cubicBezTo>
                  <a:lnTo>
                    <a:pt x="22089" y="781918"/>
                  </a:lnTo>
                  <a:lnTo>
                    <a:pt x="0" y="781918"/>
                  </a:lnTo>
                  <a:moveTo>
                    <a:pt x="44343" y="781918"/>
                  </a:moveTo>
                  <a:lnTo>
                    <a:pt x="22089" y="781918"/>
                  </a:lnTo>
                  <a:lnTo>
                    <a:pt x="44343" y="781918"/>
                  </a:lnTo>
                  <a:cubicBezTo>
                    <a:pt x="44343" y="1184875"/>
                    <a:pt x="335314" y="1512770"/>
                    <a:pt x="695706" y="1512770"/>
                  </a:cubicBezTo>
                  <a:lnTo>
                    <a:pt x="9552541" y="1512770"/>
                  </a:lnTo>
                  <a:cubicBezTo>
                    <a:pt x="9912933" y="1512770"/>
                    <a:pt x="10203904" y="1184875"/>
                    <a:pt x="10203904" y="781918"/>
                  </a:cubicBezTo>
                  <a:cubicBezTo>
                    <a:pt x="10203904" y="378960"/>
                    <a:pt x="9912933" y="51066"/>
                    <a:pt x="9552541" y="51066"/>
                  </a:cubicBezTo>
                  <a:lnTo>
                    <a:pt x="695706" y="51066"/>
                  </a:lnTo>
                  <a:lnTo>
                    <a:pt x="695706" y="25533"/>
                  </a:lnTo>
                  <a:lnTo>
                    <a:pt x="695706" y="51258"/>
                  </a:lnTo>
                  <a:cubicBezTo>
                    <a:pt x="335314" y="51258"/>
                    <a:pt x="44343" y="379152"/>
                    <a:pt x="44343" y="782110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0248192" cy="1573488"/>
            </a:xfrm>
            <a:prstGeom prst="rect">
              <a:avLst/>
            </a:prstGeom>
          </p:spPr>
          <p:txBody>
            <a:bodyPr anchor="b" rtlCol="false" tIns="127000" lIns="127000" bIns="127000" rIns="127000"/>
            <a:lstStyle/>
            <a:p>
              <a:pPr algn="ctr">
                <a:lnSpc>
                  <a:spcPts val="3100"/>
                </a:lnSpc>
              </a:pPr>
              <a:r>
                <a:rPr lang="en-US" sz="2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Seasonal trends, heavily influence sales performance.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631682" y="2764916"/>
            <a:ext cx="7686144" cy="1172973"/>
            <a:chOff x="0" y="0"/>
            <a:chExt cx="10248192" cy="15639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2088" y="25533"/>
              <a:ext cx="10204069" cy="1512770"/>
            </a:xfrm>
            <a:custGeom>
              <a:avLst/>
              <a:gdLst/>
              <a:ahLst/>
              <a:cxnLst/>
              <a:rect r="r" b="b" t="t" l="l"/>
              <a:pathLst>
                <a:path h="1512770" w="10204069">
                  <a:moveTo>
                    <a:pt x="1" y="756385"/>
                  </a:moveTo>
                  <a:cubicBezTo>
                    <a:pt x="1" y="338645"/>
                    <a:pt x="301600" y="0"/>
                    <a:pt x="673618" y="0"/>
                  </a:cubicBezTo>
                  <a:lnTo>
                    <a:pt x="9530453" y="0"/>
                  </a:lnTo>
                  <a:cubicBezTo>
                    <a:pt x="9902471" y="0"/>
                    <a:pt x="10204070" y="338645"/>
                    <a:pt x="10204070" y="756385"/>
                  </a:cubicBezTo>
                  <a:cubicBezTo>
                    <a:pt x="10204070" y="1174124"/>
                    <a:pt x="9902471" y="1512770"/>
                    <a:pt x="9530453" y="1512770"/>
                  </a:cubicBezTo>
                  <a:lnTo>
                    <a:pt x="673618" y="1512770"/>
                  </a:lnTo>
                  <a:cubicBezTo>
                    <a:pt x="301600" y="1512770"/>
                    <a:pt x="0" y="1174124"/>
                    <a:pt x="0" y="756385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248234" cy="1564006"/>
            </a:xfrm>
            <a:custGeom>
              <a:avLst/>
              <a:gdLst/>
              <a:ahLst/>
              <a:cxnLst/>
              <a:rect r="r" b="b" t="t" l="l"/>
              <a:pathLst>
                <a:path h="1564006" w="10248234">
                  <a:moveTo>
                    <a:pt x="0" y="781918"/>
                  </a:moveTo>
                  <a:cubicBezTo>
                    <a:pt x="0" y="349396"/>
                    <a:pt x="312063" y="0"/>
                    <a:pt x="695706" y="0"/>
                  </a:cubicBezTo>
                  <a:lnTo>
                    <a:pt x="9552541" y="0"/>
                  </a:lnTo>
                  <a:lnTo>
                    <a:pt x="9552541" y="25533"/>
                  </a:lnTo>
                  <a:lnTo>
                    <a:pt x="9552541" y="0"/>
                  </a:lnTo>
                  <a:cubicBezTo>
                    <a:pt x="9936183" y="0"/>
                    <a:pt x="10248234" y="349396"/>
                    <a:pt x="10248234" y="781918"/>
                  </a:cubicBezTo>
                  <a:lnTo>
                    <a:pt x="10226158" y="781918"/>
                  </a:lnTo>
                  <a:lnTo>
                    <a:pt x="10248234" y="781918"/>
                  </a:lnTo>
                  <a:lnTo>
                    <a:pt x="10226158" y="781918"/>
                  </a:lnTo>
                  <a:lnTo>
                    <a:pt x="10248234" y="781918"/>
                  </a:lnTo>
                  <a:cubicBezTo>
                    <a:pt x="10248234" y="1214439"/>
                    <a:pt x="9936183" y="1563835"/>
                    <a:pt x="9552541" y="1563835"/>
                  </a:cubicBezTo>
                  <a:lnTo>
                    <a:pt x="9552541" y="1538303"/>
                  </a:lnTo>
                  <a:lnTo>
                    <a:pt x="9552541" y="1563835"/>
                  </a:lnTo>
                  <a:lnTo>
                    <a:pt x="695706" y="1563835"/>
                  </a:lnTo>
                  <a:lnTo>
                    <a:pt x="695706" y="1538303"/>
                  </a:lnTo>
                  <a:lnTo>
                    <a:pt x="695706" y="1563835"/>
                  </a:lnTo>
                  <a:cubicBezTo>
                    <a:pt x="312063" y="1564006"/>
                    <a:pt x="0" y="1214631"/>
                    <a:pt x="0" y="781918"/>
                  </a:cubicBezTo>
                  <a:lnTo>
                    <a:pt x="22089" y="781918"/>
                  </a:lnTo>
                  <a:lnTo>
                    <a:pt x="0" y="781918"/>
                  </a:lnTo>
                  <a:moveTo>
                    <a:pt x="44343" y="781918"/>
                  </a:moveTo>
                  <a:lnTo>
                    <a:pt x="22089" y="781918"/>
                  </a:lnTo>
                  <a:lnTo>
                    <a:pt x="44343" y="781918"/>
                  </a:lnTo>
                  <a:cubicBezTo>
                    <a:pt x="44343" y="1184875"/>
                    <a:pt x="335314" y="1512770"/>
                    <a:pt x="695706" y="1512770"/>
                  </a:cubicBezTo>
                  <a:lnTo>
                    <a:pt x="9552541" y="1512770"/>
                  </a:lnTo>
                  <a:cubicBezTo>
                    <a:pt x="9912933" y="1512770"/>
                    <a:pt x="10203904" y="1184875"/>
                    <a:pt x="10203904" y="781918"/>
                  </a:cubicBezTo>
                  <a:cubicBezTo>
                    <a:pt x="10203904" y="378960"/>
                    <a:pt x="9912933" y="51066"/>
                    <a:pt x="9552541" y="51066"/>
                  </a:cubicBezTo>
                  <a:lnTo>
                    <a:pt x="695706" y="51066"/>
                  </a:lnTo>
                  <a:lnTo>
                    <a:pt x="695706" y="25533"/>
                  </a:lnTo>
                  <a:lnTo>
                    <a:pt x="695706" y="51258"/>
                  </a:lnTo>
                  <a:cubicBezTo>
                    <a:pt x="335314" y="51258"/>
                    <a:pt x="44343" y="379152"/>
                    <a:pt x="44343" y="782110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0248192" cy="1573488"/>
            </a:xfrm>
            <a:prstGeom prst="rect">
              <a:avLst/>
            </a:prstGeom>
          </p:spPr>
          <p:txBody>
            <a:bodyPr anchor="b" rtlCol="false" tIns="127000" lIns="127000" bIns="127000" rIns="127000"/>
            <a:lstStyle/>
            <a:p>
              <a:pPr algn="ctr">
                <a:lnSpc>
                  <a:spcPts val="3100"/>
                </a:lnSpc>
              </a:pPr>
              <a:r>
                <a:rPr lang="en-US" sz="2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Sales Growth Trends, with One division shows rapid growth, while another remains stagnant.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91600" y="4218267"/>
            <a:ext cx="7686144" cy="1172973"/>
            <a:chOff x="0" y="0"/>
            <a:chExt cx="10248192" cy="15639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2088" y="25533"/>
              <a:ext cx="10204069" cy="1512770"/>
            </a:xfrm>
            <a:custGeom>
              <a:avLst/>
              <a:gdLst/>
              <a:ahLst/>
              <a:cxnLst/>
              <a:rect r="r" b="b" t="t" l="l"/>
              <a:pathLst>
                <a:path h="1512770" w="10204069">
                  <a:moveTo>
                    <a:pt x="1" y="756385"/>
                  </a:moveTo>
                  <a:cubicBezTo>
                    <a:pt x="1" y="338645"/>
                    <a:pt x="301600" y="0"/>
                    <a:pt x="673618" y="0"/>
                  </a:cubicBezTo>
                  <a:lnTo>
                    <a:pt x="9530453" y="0"/>
                  </a:lnTo>
                  <a:cubicBezTo>
                    <a:pt x="9902471" y="0"/>
                    <a:pt x="10204070" y="338645"/>
                    <a:pt x="10204070" y="756385"/>
                  </a:cubicBezTo>
                  <a:cubicBezTo>
                    <a:pt x="10204070" y="1174124"/>
                    <a:pt x="9902471" y="1512770"/>
                    <a:pt x="9530453" y="1512770"/>
                  </a:cubicBezTo>
                  <a:lnTo>
                    <a:pt x="673618" y="1512770"/>
                  </a:lnTo>
                  <a:cubicBezTo>
                    <a:pt x="301600" y="1512770"/>
                    <a:pt x="0" y="1174124"/>
                    <a:pt x="0" y="756385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248234" cy="1564006"/>
            </a:xfrm>
            <a:custGeom>
              <a:avLst/>
              <a:gdLst/>
              <a:ahLst/>
              <a:cxnLst/>
              <a:rect r="r" b="b" t="t" l="l"/>
              <a:pathLst>
                <a:path h="1564006" w="10248234">
                  <a:moveTo>
                    <a:pt x="0" y="781918"/>
                  </a:moveTo>
                  <a:cubicBezTo>
                    <a:pt x="0" y="349396"/>
                    <a:pt x="312063" y="0"/>
                    <a:pt x="695706" y="0"/>
                  </a:cubicBezTo>
                  <a:lnTo>
                    <a:pt x="9552541" y="0"/>
                  </a:lnTo>
                  <a:lnTo>
                    <a:pt x="9552541" y="25533"/>
                  </a:lnTo>
                  <a:lnTo>
                    <a:pt x="9552541" y="0"/>
                  </a:lnTo>
                  <a:cubicBezTo>
                    <a:pt x="9936183" y="0"/>
                    <a:pt x="10248234" y="349396"/>
                    <a:pt x="10248234" y="781918"/>
                  </a:cubicBezTo>
                  <a:lnTo>
                    <a:pt x="10226158" y="781918"/>
                  </a:lnTo>
                  <a:lnTo>
                    <a:pt x="10248234" y="781918"/>
                  </a:lnTo>
                  <a:lnTo>
                    <a:pt x="10226158" y="781918"/>
                  </a:lnTo>
                  <a:lnTo>
                    <a:pt x="10248234" y="781918"/>
                  </a:lnTo>
                  <a:cubicBezTo>
                    <a:pt x="10248234" y="1214439"/>
                    <a:pt x="9936183" y="1563835"/>
                    <a:pt x="9552541" y="1563835"/>
                  </a:cubicBezTo>
                  <a:lnTo>
                    <a:pt x="9552541" y="1538303"/>
                  </a:lnTo>
                  <a:lnTo>
                    <a:pt x="9552541" y="1563835"/>
                  </a:lnTo>
                  <a:lnTo>
                    <a:pt x="695706" y="1563835"/>
                  </a:lnTo>
                  <a:lnTo>
                    <a:pt x="695706" y="1538303"/>
                  </a:lnTo>
                  <a:lnTo>
                    <a:pt x="695706" y="1563835"/>
                  </a:lnTo>
                  <a:cubicBezTo>
                    <a:pt x="312063" y="1564006"/>
                    <a:pt x="0" y="1214631"/>
                    <a:pt x="0" y="781918"/>
                  </a:cubicBezTo>
                  <a:lnTo>
                    <a:pt x="22089" y="781918"/>
                  </a:lnTo>
                  <a:lnTo>
                    <a:pt x="0" y="781918"/>
                  </a:lnTo>
                  <a:moveTo>
                    <a:pt x="44343" y="781918"/>
                  </a:moveTo>
                  <a:lnTo>
                    <a:pt x="22089" y="781918"/>
                  </a:lnTo>
                  <a:lnTo>
                    <a:pt x="44343" y="781918"/>
                  </a:lnTo>
                  <a:cubicBezTo>
                    <a:pt x="44343" y="1184875"/>
                    <a:pt x="335314" y="1512770"/>
                    <a:pt x="695706" y="1512770"/>
                  </a:cubicBezTo>
                  <a:lnTo>
                    <a:pt x="9552541" y="1512770"/>
                  </a:lnTo>
                  <a:cubicBezTo>
                    <a:pt x="9912933" y="1512770"/>
                    <a:pt x="10203904" y="1184875"/>
                    <a:pt x="10203904" y="781918"/>
                  </a:cubicBezTo>
                  <a:cubicBezTo>
                    <a:pt x="10203904" y="378960"/>
                    <a:pt x="9912933" y="51066"/>
                    <a:pt x="9552541" y="51066"/>
                  </a:cubicBezTo>
                  <a:lnTo>
                    <a:pt x="695706" y="51066"/>
                  </a:lnTo>
                  <a:lnTo>
                    <a:pt x="695706" y="25533"/>
                  </a:lnTo>
                  <a:lnTo>
                    <a:pt x="695706" y="51258"/>
                  </a:lnTo>
                  <a:cubicBezTo>
                    <a:pt x="335314" y="51258"/>
                    <a:pt x="44343" y="379152"/>
                    <a:pt x="44343" y="782110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10248192" cy="1573488"/>
            </a:xfrm>
            <a:prstGeom prst="rect">
              <a:avLst/>
            </a:prstGeom>
          </p:spPr>
          <p:txBody>
            <a:bodyPr anchor="b" rtlCol="false" tIns="127000" lIns="127000" bIns="127000" rIns="127000"/>
            <a:lstStyle/>
            <a:p>
              <a:pPr algn="ctr">
                <a:lnSpc>
                  <a:spcPts val="3100"/>
                </a:lnSpc>
              </a:pPr>
              <a:r>
                <a:rPr lang="en-US" sz="2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Product Trends, Some products achieve high sales, while others underperform significantly.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680664" y="218967"/>
            <a:ext cx="2926672" cy="809733"/>
            <a:chOff x="0" y="0"/>
            <a:chExt cx="3902230" cy="107964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4831715"/>
            <a:ext cx="18288000" cy="5700395"/>
          </a:xfrm>
          <a:custGeom>
            <a:avLst/>
            <a:gdLst/>
            <a:ahLst/>
            <a:cxnLst/>
            <a:rect r="r" b="b" t="t" l="l"/>
            <a:pathLst>
              <a:path h="5700395" w="18288000">
                <a:moveTo>
                  <a:pt x="0" y="5700395"/>
                </a:moveTo>
                <a:lnTo>
                  <a:pt x="18288000" y="5700395"/>
                </a:lnTo>
                <a:lnTo>
                  <a:pt x="18288000" y="0"/>
                </a:lnTo>
                <a:lnTo>
                  <a:pt x="0" y="0"/>
                </a:lnTo>
                <a:lnTo>
                  <a:pt x="0" y="5700395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80514"/>
            </a:stretch>
          </a:blipFill>
        </p:spPr>
      </p:sp>
      <p:sp>
        <p:nvSpPr>
          <p:cNvPr name="Freeform 3" id="3" descr="E:\PPT\Pikbest\审核中\4月1号6月是糖果月!\图片2.png图片2"/>
          <p:cNvSpPr/>
          <p:nvPr/>
        </p:nvSpPr>
        <p:spPr>
          <a:xfrm flipH="false" flipV="true" rot="0">
            <a:off x="0" y="2540"/>
            <a:ext cx="18288000" cy="6690995"/>
          </a:xfrm>
          <a:custGeom>
            <a:avLst/>
            <a:gdLst/>
            <a:ahLst/>
            <a:cxnLst/>
            <a:rect r="r" b="b" t="t" l="l"/>
            <a:pathLst>
              <a:path h="6690995" w="18288000">
                <a:moveTo>
                  <a:pt x="0" y="6690995"/>
                </a:moveTo>
                <a:lnTo>
                  <a:pt x="18288000" y="6690995"/>
                </a:lnTo>
                <a:lnTo>
                  <a:pt x="18288000" y="0"/>
                </a:lnTo>
                <a:lnTo>
                  <a:pt x="0" y="0"/>
                </a:lnTo>
                <a:lnTo>
                  <a:pt x="0" y="6690995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-53668" r="0" b="-121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084540" y="2451314"/>
            <a:ext cx="4515758" cy="3204140"/>
            <a:chOff x="0" y="0"/>
            <a:chExt cx="4501896" cy="31943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09550" y="254000"/>
              <a:ext cx="4076700" cy="2692400"/>
            </a:xfrm>
            <a:custGeom>
              <a:avLst/>
              <a:gdLst/>
              <a:ahLst/>
              <a:cxnLst/>
              <a:rect r="r" b="b" t="t" l="l"/>
              <a:pathLst>
                <a:path h="2692400" w="4076700">
                  <a:moveTo>
                    <a:pt x="4076700" y="2692400"/>
                  </a:moveTo>
                  <a:lnTo>
                    <a:pt x="0" y="2692400"/>
                  </a:lnTo>
                  <a:lnTo>
                    <a:pt x="0" y="0"/>
                  </a:lnTo>
                  <a:lnTo>
                    <a:pt x="4076700" y="0"/>
                  </a:lnTo>
                  <a:lnTo>
                    <a:pt x="4076700" y="2692400"/>
                  </a:lnTo>
                  <a:close/>
                </a:path>
              </a:pathLst>
            </a:custGeom>
            <a:blipFill>
              <a:blip r:embed="rId4"/>
              <a:stretch>
                <a:fillRect l="0" t="-440" r="0" b="-4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1896" cy="3194304"/>
            </a:xfrm>
            <a:custGeom>
              <a:avLst/>
              <a:gdLst/>
              <a:ahLst/>
              <a:cxnLst/>
              <a:rect r="r" b="b" t="t" l="l"/>
              <a:pathLst>
                <a:path h="3194304" w="4501896">
                  <a:moveTo>
                    <a:pt x="4501896" y="3194304"/>
                  </a:moveTo>
                  <a:lnTo>
                    <a:pt x="0" y="3194304"/>
                  </a:lnTo>
                  <a:lnTo>
                    <a:pt x="0" y="0"/>
                  </a:lnTo>
                  <a:lnTo>
                    <a:pt x="4501896" y="0"/>
                  </a:lnTo>
                  <a:lnTo>
                    <a:pt x="4501896" y="3194304"/>
                  </a:lnTo>
                  <a:close/>
                </a:path>
              </a:pathLst>
            </a:custGeom>
            <a:blipFill>
              <a:blip r:embed="rId5"/>
              <a:stretch>
                <a:fillRect l="-56" t="0" r="-56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886121" y="2451314"/>
            <a:ext cx="4515758" cy="3204140"/>
            <a:chOff x="0" y="0"/>
            <a:chExt cx="4501896" cy="31943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09550" y="254000"/>
              <a:ext cx="4076700" cy="2692400"/>
            </a:xfrm>
            <a:custGeom>
              <a:avLst/>
              <a:gdLst/>
              <a:ahLst/>
              <a:cxnLst/>
              <a:rect r="r" b="b" t="t" l="l"/>
              <a:pathLst>
                <a:path h="2692400" w="4076700">
                  <a:moveTo>
                    <a:pt x="4076700" y="2692400"/>
                  </a:moveTo>
                  <a:lnTo>
                    <a:pt x="0" y="2692400"/>
                  </a:lnTo>
                  <a:lnTo>
                    <a:pt x="0" y="0"/>
                  </a:lnTo>
                  <a:lnTo>
                    <a:pt x="4076700" y="0"/>
                  </a:lnTo>
                  <a:lnTo>
                    <a:pt x="4076700" y="2692400"/>
                  </a:lnTo>
                  <a:close/>
                </a:path>
              </a:pathLst>
            </a:custGeom>
            <a:blipFill>
              <a:blip r:embed="rId6"/>
              <a:stretch>
                <a:fillRect l="0" t="-440" r="0" b="-44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01896" cy="3194304"/>
            </a:xfrm>
            <a:custGeom>
              <a:avLst/>
              <a:gdLst/>
              <a:ahLst/>
              <a:cxnLst/>
              <a:rect r="r" b="b" t="t" l="l"/>
              <a:pathLst>
                <a:path h="3194304" w="4501896">
                  <a:moveTo>
                    <a:pt x="4501896" y="3194304"/>
                  </a:moveTo>
                  <a:lnTo>
                    <a:pt x="0" y="3194304"/>
                  </a:lnTo>
                  <a:lnTo>
                    <a:pt x="0" y="0"/>
                  </a:lnTo>
                  <a:lnTo>
                    <a:pt x="4501896" y="0"/>
                  </a:lnTo>
                  <a:lnTo>
                    <a:pt x="4501896" y="3194304"/>
                  </a:lnTo>
                  <a:close/>
                </a:path>
              </a:pathLst>
            </a:custGeom>
            <a:blipFill>
              <a:blip r:embed="rId5"/>
              <a:stretch>
                <a:fillRect l="-56" t="0" r="-56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687703" y="2451314"/>
            <a:ext cx="4515758" cy="3204140"/>
            <a:chOff x="0" y="0"/>
            <a:chExt cx="4501896" cy="31943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09550" y="254000"/>
              <a:ext cx="4076700" cy="2692400"/>
            </a:xfrm>
            <a:custGeom>
              <a:avLst/>
              <a:gdLst/>
              <a:ahLst/>
              <a:cxnLst/>
              <a:rect r="r" b="b" t="t" l="l"/>
              <a:pathLst>
                <a:path h="2692400" w="4076700">
                  <a:moveTo>
                    <a:pt x="4076700" y="2692400"/>
                  </a:moveTo>
                  <a:lnTo>
                    <a:pt x="0" y="2692400"/>
                  </a:lnTo>
                  <a:lnTo>
                    <a:pt x="0" y="0"/>
                  </a:lnTo>
                  <a:lnTo>
                    <a:pt x="4076700" y="0"/>
                  </a:lnTo>
                  <a:lnTo>
                    <a:pt x="4076700" y="2692400"/>
                  </a:lnTo>
                  <a:close/>
                </a:path>
              </a:pathLst>
            </a:custGeom>
            <a:blipFill>
              <a:blip r:embed="rId7"/>
              <a:stretch>
                <a:fillRect l="0" t="-440" r="0" b="-44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01896" cy="3194304"/>
            </a:xfrm>
            <a:custGeom>
              <a:avLst/>
              <a:gdLst/>
              <a:ahLst/>
              <a:cxnLst/>
              <a:rect r="r" b="b" t="t" l="l"/>
              <a:pathLst>
                <a:path h="3194304" w="4501896">
                  <a:moveTo>
                    <a:pt x="4501896" y="3194304"/>
                  </a:moveTo>
                  <a:lnTo>
                    <a:pt x="0" y="3194304"/>
                  </a:lnTo>
                  <a:lnTo>
                    <a:pt x="0" y="0"/>
                  </a:lnTo>
                  <a:lnTo>
                    <a:pt x="4501896" y="0"/>
                  </a:lnTo>
                  <a:lnTo>
                    <a:pt x="4501896" y="3194304"/>
                  </a:lnTo>
                  <a:close/>
                </a:path>
              </a:pathLst>
            </a:custGeom>
            <a:blipFill>
              <a:blip r:embed="rId5"/>
              <a:stretch>
                <a:fillRect l="-56" t="0" r="-5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067078" y="5930306"/>
            <a:ext cx="4153843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677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After-Sales Program innovation for every purchase transaction made</a:t>
            </a:r>
          </a:p>
          <a:p>
            <a:pPr algn="ctr">
              <a:lnSpc>
                <a:spcPts val="1532"/>
              </a:lnSpc>
            </a:pPr>
          </a:p>
          <a:p>
            <a:pPr algn="ctr">
              <a:lnSpc>
                <a:spcPts val="2132"/>
              </a:lnSpc>
            </a:pPr>
            <a:r>
              <a:rPr lang="en-US" sz="1777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Example: "Get a free sugar product! Redeem 10 points you've earned from every $10 spent on sugar products."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14984" y="1089203"/>
            <a:ext cx="11858032" cy="105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RECOMMENDATION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5497" y="5930306"/>
            <a:ext cx="4153843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677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Product Marketing Strategy Innovation in areas with the highest sales</a:t>
            </a:r>
          </a:p>
          <a:p>
            <a:pPr algn="ctr">
              <a:lnSpc>
                <a:spcPts val="1532"/>
              </a:lnSpc>
            </a:pPr>
          </a:p>
          <a:p>
            <a:pPr algn="ctr">
              <a:lnSpc>
                <a:spcPts val="2132"/>
              </a:lnSpc>
            </a:pPr>
            <a:r>
              <a:rPr lang="en-US" sz="1777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Example: Bundle sale offer of 3 Wonka Bar – Scrumdiddlyumptious and 1 Laffy Taffy with a 10% discount during June–August.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68660" y="5930306"/>
            <a:ext cx="4153843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677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Seasonal Promotional Event Innovations that are relevant in certain periods/quarters</a:t>
            </a:r>
          </a:p>
          <a:p>
            <a:pPr algn="ctr">
              <a:lnSpc>
                <a:spcPts val="1536"/>
              </a:lnSpc>
            </a:pPr>
          </a:p>
          <a:p>
            <a:pPr algn="ctr">
              <a:lnSpc>
                <a:spcPts val="2132"/>
              </a:lnSpc>
            </a:pPr>
            <a:r>
              <a:rPr lang="en-US" sz="1777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Example: Autumn Sales! "Buy 3 boxes of SweeTarts, get 5 more pieces for free!"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943271" y="7484257"/>
            <a:ext cx="1209901" cy="1322599"/>
          </a:xfrm>
          <a:custGeom>
            <a:avLst/>
            <a:gdLst/>
            <a:ahLst/>
            <a:cxnLst/>
            <a:rect r="r" b="b" t="t" l="l"/>
            <a:pathLst>
              <a:path h="1322599" w="1209901">
                <a:moveTo>
                  <a:pt x="0" y="0"/>
                </a:moveTo>
                <a:lnTo>
                  <a:pt x="1209901" y="0"/>
                </a:lnTo>
                <a:lnTo>
                  <a:pt x="1209901" y="1322599"/>
                </a:lnTo>
                <a:lnTo>
                  <a:pt x="0" y="1322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8377" b="-53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0061122" y="7477125"/>
            <a:ext cx="1419211" cy="1312695"/>
          </a:xfrm>
          <a:custGeom>
            <a:avLst/>
            <a:gdLst/>
            <a:ahLst/>
            <a:cxnLst/>
            <a:rect r="r" b="b" t="t" l="l"/>
            <a:pathLst>
              <a:path h="1312695" w="1419211">
                <a:moveTo>
                  <a:pt x="0" y="0"/>
                </a:moveTo>
                <a:lnTo>
                  <a:pt x="1419211" y="0"/>
                </a:lnTo>
                <a:lnTo>
                  <a:pt x="1419211" y="1312695"/>
                </a:lnTo>
                <a:lnTo>
                  <a:pt x="0" y="13126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0595" t="0" r="0" b="-129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694263" y="7553829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8" y="0"/>
                </a:lnTo>
                <a:lnTo>
                  <a:pt x="1320408" y="144740"/>
                </a:lnTo>
                <a:lnTo>
                  <a:pt x="0" y="144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014671" y="7553829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9" y="0"/>
                </a:lnTo>
                <a:lnTo>
                  <a:pt x="1320409" y="144740"/>
                </a:lnTo>
                <a:lnTo>
                  <a:pt x="0" y="144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959196" y="8645081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8" y="0"/>
                </a:lnTo>
                <a:lnTo>
                  <a:pt x="1320408" y="144739"/>
                </a:lnTo>
                <a:lnTo>
                  <a:pt x="0" y="144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279604" y="8645081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9" y="0"/>
                </a:lnTo>
                <a:lnTo>
                  <a:pt x="1320409" y="144739"/>
                </a:lnTo>
                <a:lnTo>
                  <a:pt x="0" y="144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841198" y="7467600"/>
            <a:ext cx="1373786" cy="1501750"/>
          </a:xfrm>
          <a:custGeom>
            <a:avLst/>
            <a:gdLst/>
            <a:ahLst/>
            <a:cxnLst/>
            <a:rect r="r" b="b" t="t" l="l"/>
            <a:pathLst>
              <a:path h="1501750" w="1373786">
                <a:moveTo>
                  <a:pt x="0" y="0"/>
                </a:moveTo>
                <a:lnTo>
                  <a:pt x="1373786" y="0"/>
                </a:lnTo>
                <a:lnTo>
                  <a:pt x="1373786" y="1501750"/>
                </a:lnTo>
                <a:lnTo>
                  <a:pt x="0" y="1501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8377" b="-53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1735328" y="7575273"/>
            <a:ext cx="821466" cy="897983"/>
          </a:xfrm>
          <a:custGeom>
            <a:avLst/>
            <a:gdLst/>
            <a:ahLst/>
            <a:cxnLst/>
            <a:rect r="r" b="b" t="t" l="l"/>
            <a:pathLst>
              <a:path h="897983" w="821466">
                <a:moveTo>
                  <a:pt x="0" y="0"/>
                </a:moveTo>
                <a:lnTo>
                  <a:pt x="821466" y="0"/>
                </a:lnTo>
                <a:lnTo>
                  <a:pt x="821466" y="897983"/>
                </a:lnTo>
                <a:lnTo>
                  <a:pt x="0" y="8979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8377" b="-53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true" flipV="false" rot="0">
            <a:off x="15497276" y="7575273"/>
            <a:ext cx="821466" cy="897983"/>
          </a:xfrm>
          <a:custGeom>
            <a:avLst/>
            <a:gdLst/>
            <a:ahLst/>
            <a:cxnLst/>
            <a:rect r="r" b="b" t="t" l="l"/>
            <a:pathLst>
              <a:path h="897983" w="821466">
                <a:moveTo>
                  <a:pt x="821466" y="0"/>
                </a:moveTo>
                <a:lnTo>
                  <a:pt x="0" y="0"/>
                </a:lnTo>
                <a:lnTo>
                  <a:pt x="0" y="897983"/>
                </a:lnTo>
                <a:lnTo>
                  <a:pt x="821466" y="897983"/>
                </a:lnTo>
                <a:lnTo>
                  <a:pt x="82146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8377" b="-53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2259129" y="7590493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8" y="0"/>
                </a:lnTo>
                <a:lnTo>
                  <a:pt x="1320408" y="144739"/>
                </a:lnTo>
                <a:lnTo>
                  <a:pt x="0" y="144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579537" y="7590493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9" y="0"/>
                </a:lnTo>
                <a:lnTo>
                  <a:pt x="1320409" y="144739"/>
                </a:lnTo>
                <a:lnTo>
                  <a:pt x="0" y="144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484793" y="7590493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9" y="0"/>
                </a:lnTo>
                <a:lnTo>
                  <a:pt x="1320409" y="144739"/>
                </a:lnTo>
                <a:lnTo>
                  <a:pt x="0" y="144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259129" y="8328516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8" y="0"/>
                </a:lnTo>
                <a:lnTo>
                  <a:pt x="1320408" y="144740"/>
                </a:lnTo>
                <a:lnTo>
                  <a:pt x="0" y="144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579537" y="8328516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9" y="0"/>
                </a:lnTo>
                <a:lnTo>
                  <a:pt x="1320409" y="144740"/>
                </a:lnTo>
                <a:lnTo>
                  <a:pt x="0" y="144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484793" y="8328516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9" y="0"/>
                </a:lnTo>
                <a:lnTo>
                  <a:pt x="1320409" y="144740"/>
                </a:lnTo>
                <a:lnTo>
                  <a:pt x="0" y="144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5388707" y="7460468"/>
            <a:ext cx="1373786" cy="1501750"/>
          </a:xfrm>
          <a:custGeom>
            <a:avLst/>
            <a:gdLst/>
            <a:ahLst/>
            <a:cxnLst/>
            <a:rect r="r" b="b" t="t" l="l"/>
            <a:pathLst>
              <a:path h="1501750" w="1373786">
                <a:moveTo>
                  <a:pt x="1373787" y="0"/>
                </a:moveTo>
                <a:lnTo>
                  <a:pt x="0" y="0"/>
                </a:lnTo>
                <a:lnTo>
                  <a:pt x="0" y="1501750"/>
                </a:lnTo>
                <a:lnTo>
                  <a:pt x="1373787" y="1501750"/>
                </a:lnTo>
                <a:lnTo>
                  <a:pt x="137378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88377" b="-53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3022010" y="7537173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8" y="0"/>
                </a:lnTo>
                <a:lnTo>
                  <a:pt x="1320408" y="144739"/>
                </a:lnTo>
                <a:lnTo>
                  <a:pt x="0" y="144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342418" y="7537173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9" y="0"/>
                </a:lnTo>
                <a:lnTo>
                  <a:pt x="1320409" y="144739"/>
                </a:lnTo>
                <a:lnTo>
                  <a:pt x="0" y="144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022010" y="8797331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8" y="0"/>
                </a:lnTo>
                <a:lnTo>
                  <a:pt x="1320408" y="144739"/>
                </a:lnTo>
                <a:lnTo>
                  <a:pt x="0" y="144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4342418" y="8797331"/>
            <a:ext cx="1320408" cy="144740"/>
          </a:xfrm>
          <a:custGeom>
            <a:avLst/>
            <a:gdLst/>
            <a:ahLst/>
            <a:cxnLst/>
            <a:rect r="r" b="b" t="t" l="l"/>
            <a:pathLst>
              <a:path h="144740" w="1320408">
                <a:moveTo>
                  <a:pt x="0" y="0"/>
                </a:moveTo>
                <a:lnTo>
                  <a:pt x="1320409" y="0"/>
                </a:lnTo>
                <a:lnTo>
                  <a:pt x="1320409" y="144739"/>
                </a:lnTo>
                <a:lnTo>
                  <a:pt x="0" y="144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7643067" y="164354"/>
            <a:ext cx="3001865" cy="864346"/>
            <a:chOff x="0" y="0"/>
            <a:chExt cx="4002487" cy="115246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112015"/>
              <a:ext cx="2419364" cy="928431"/>
            </a:xfrm>
            <a:custGeom>
              <a:avLst/>
              <a:gdLst/>
              <a:ahLst/>
              <a:cxnLst/>
              <a:rect r="r" b="b" t="t" l="l"/>
              <a:pathLst>
                <a:path h="928431" w="2419364">
                  <a:moveTo>
                    <a:pt x="0" y="0"/>
                  </a:moveTo>
                  <a:lnTo>
                    <a:pt x="2419364" y="0"/>
                  </a:lnTo>
                  <a:lnTo>
                    <a:pt x="2419364" y="928431"/>
                  </a:lnTo>
                  <a:lnTo>
                    <a:pt x="0" y="928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850026" y="0"/>
              <a:ext cx="1152461" cy="1152461"/>
            </a:xfrm>
            <a:custGeom>
              <a:avLst/>
              <a:gdLst/>
              <a:ahLst/>
              <a:cxnLst/>
              <a:rect r="r" b="b" t="t" l="l"/>
              <a:pathLst>
                <a:path h="1152461" w="1152461">
                  <a:moveTo>
                    <a:pt x="0" y="0"/>
                  </a:moveTo>
                  <a:lnTo>
                    <a:pt x="1152461" y="0"/>
                  </a:lnTo>
                  <a:lnTo>
                    <a:pt x="1152461" y="1152461"/>
                  </a:lnTo>
                  <a:lnTo>
                    <a:pt x="0" y="1152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组 2"/>
          <p:cNvSpPr/>
          <p:nvPr/>
        </p:nvSpPr>
        <p:spPr>
          <a:xfrm flipH="false" flipV="false" rot="0">
            <a:off x="0" y="3810"/>
            <a:ext cx="18288000" cy="10283190"/>
          </a:xfrm>
          <a:custGeom>
            <a:avLst/>
            <a:gdLst/>
            <a:ahLst/>
            <a:cxnLst/>
            <a:rect r="r" b="b" t="t" l="l"/>
            <a:pathLst>
              <a:path h="10283190" w="18288000">
                <a:moveTo>
                  <a:pt x="0" y="0"/>
                </a:moveTo>
                <a:lnTo>
                  <a:pt x="18288000" y="0"/>
                </a:lnTo>
                <a:lnTo>
                  <a:pt x="18288000" y="10283190"/>
                </a:lnTo>
                <a:lnTo>
                  <a:pt x="0" y="1028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6862"/>
            <a:ext cx="16369021" cy="9446289"/>
          </a:xfrm>
          <a:custGeom>
            <a:avLst/>
            <a:gdLst/>
            <a:ahLst/>
            <a:cxnLst/>
            <a:rect r="r" b="b" t="t" l="l"/>
            <a:pathLst>
              <a:path h="9446289" w="16369021">
                <a:moveTo>
                  <a:pt x="0" y="0"/>
                </a:moveTo>
                <a:lnTo>
                  <a:pt x="16369021" y="0"/>
                </a:lnTo>
                <a:lnTo>
                  <a:pt x="16369021" y="9446289"/>
                </a:lnTo>
                <a:lnTo>
                  <a:pt x="0" y="944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52571" y="3173730"/>
            <a:ext cx="13782857" cy="409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999">
                <a:solidFill>
                  <a:srgbClr val="E498FF"/>
                </a:solidFill>
                <a:latin typeface="Bree Serif"/>
                <a:ea typeface="Bree Serif"/>
                <a:cs typeface="Bree Serif"/>
                <a:sym typeface="Bree Serif"/>
              </a:rPr>
              <a:t>Thank you</a:t>
            </a:r>
          </a:p>
          <a:p>
            <a:pPr algn="ctr">
              <a:lnSpc>
                <a:spcPts val="3150"/>
              </a:lnSpc>
            </a:pPr>
          </a:p>
          <a:p>
            <a:pPr algn="ctr">
              <a:lnSpc>
                <a:spcPts val="3675"/>
              </a:lnSpc>
            </a:pPr>
            <a:r>
              <a:rPr lang="en-US" sz="3500">
                <a:solidFill>
                  <a:srgbClr val="E498FF"/>
                </a:solidFill>
                <a:latin typeface="Bree Serif"/>
                <a:ea typeface="Bree Serif"/>
                <a:cs typeface="Bree Serif"/>
                <a:sym typeface="Bree Serif"/>
              </a:rPr>
              <a:t>Together, We Sweeten the Future of Sugar Sales!</a:t>
            </a:r>
          </a:p>
          <a:p>
            <a:pPr algn="ctr">
              <a:lnSpc>
                <a:spcPts val="3675"/>
              </a:lnSpc>
            </a:pPr>
            <a:r>
              <a:rPr lang="en-US" sz="3500">
                <a:solidFill>
                  <a:srgbClr val="E498FF"/>
                </a:solidFill>
                <a:latin typeface="Bree Serif"/>
                <a:ea typeface="Bree Serif"/>
                <a:cs typeface="Bree Serif"/>
                <a:sym typeface="Bree Serif"/>
              </a:rPr>
              <a:t>Let’s take action, drive growth, and make the next year even sweeter.</a:t>
            </a:r>
          </a:p>
          <a:p>
            <a:pPr algn="ctr">
              <a:lnSpc>
                <a:spcPts val="3675"/>
              </a:lnSpc>
            </a:pPr>
            <a:r>
              <a:rPr lang="en-US" sz="3500">
                <a:solidFill>
                  <a:srgbClr val="E498FF"/>
                </a:solidFill>
                <a:latin typeface="Bree Serif"/>
                <a:ea typeface="Bree Serif"/>
                <a:cs typeface="Bree Serif"/>
                <a:sym typeface="Bree Serif"/>
              </a:rPr>
              <a:t>We’re ready for the challenge</a:t>
            </a:r>
          </a:p>
          <a:p>
            <a:pPr algn="ctr">
              <a:lnSpc>
                <a:spcPts val="3675"/>
              </a:lnSpc>
            </a:pPr>
            <a:r>
              <a:rPr lang="en-US" sz="3500">
                <a:solidFill>
                  <a:srgbClr val="E498FF"/>
                </a:solidFill>
                <a:latin typeface="Bree Serif"/>
                <a:ea typeface="Bree Serif"/>
                <a:cs typeface="Bree Serif"/>
                <a:sym typeface="Bree Serif"/>
              </a:rPr>
              <a:t>—are you?</a:t>
            </a:r>
          </a:p>
          <a:p>
            <a:pPr algn="ctr">
              <a:lnSpc>
                <a:spcPts val="419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7643067" y="164354"/>
            <a:ext cx="3001865" cy="864346"/>
            <a:chOff x="0" y="0"/>
            <a:chExt cx="4002487" cy="1152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2015"/>
              <a:ext cx="2419364" cy="928431"/>
            </a:xfrm>
            <a:custGeom>
              <a:avLst/>
              <a:gdLst/>
              <a:ahLst/>
              <a:cxnLst/>
              <a:rect r="r" b="b" t="t" l="l"/>
              <a:pathLst>
                <a:path h="928431" w="2419364">
                  <a:moveTo>
                    <a:pt x="0" y="0"/>
                  </a:moveTo>
                  <a:lnTo>
                    <a:pt x="2419364" y="0"/>
                  </a:lnTo>
                  <a:lnTo>
                    <a:pt x="2419364" y="928431"/>
                  </a:lnTo>
                  <a:lnTo>
                    <a:pt x="0" y="928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850026" y="0"/>
              <a:ext cx="1152461" cy="1152461"/>
            </a:xfrm>
            <a:custGeom>
              <a:avLst/>
              <a:gdLst/>
              <a:ahLst/>
              <a:cxnLst/>
              <a:rect r="r" b="b" t="t" l="l"/>
              <a:pathLst>
                <a:path h="1152461" w="1152461">
                  <a:moveTo>
                    <a:pt x="0" y="0"/>
                  </a:moveTo>
                  <a:lnTo>
                    <a:pt x="1152461" y="0"/>
                  </a:lnTo>
                  <a:lnTo>
                    <a:pt x="1152461" y="1152461"/>
                  </a:lnTo>
                  <a:lnTo>
                    <a:pt x="0" y="1152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组 2"/>
          <p:cNvSpPr/>
          <p:nvPr/>
        </p:nvSpPr>
        <p:spPr>
          <a:xfrm flipH="false" flipV="false" rot="0">
            <a:off x="0" y="3810"/>
            <a:ext cx="18288000" cy="10283190"/>
          </a:xfrm>
          <a:custGeom>
            <a:avLst/>
            <a:gdLst/>
            <a:ahLst/>
            <a:cxnLst/>
            <a:rect r="r" b="b" t="t" l="l"/>
            <a:pathLst>
              <a:path h="10283190" w="18288000">
                <a:moveTo>
                  <a:pt x="0" y="0"/>
                </a:moveTo>
                <a:lnTo>
                  <a:pt x="18288000" y="0"/>
                </a:lnTo>
                <a:lnTo>
                  <a:pt x="18288000" y="10283190"/>
                </a:lnTo>
                <a:lnTo>
                  <a:pt x="0" y="1028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36901"/>
            <a:ext cx="16369021" cy="9446289"/>
          </a:xfrm>
          <a:custGeom>
            <a:avLst/>
            <a:gdLst/>
            <a:ahLst/>
            <a:cxnLst/>
            <a:rect r="r" b="b" t="t" l="l"/>
            <a:pathLst>
              <a:path h="9446289" w="16369021">
                <a:moveTo>
                  <a:pt x="0" y="0"/>
                </a:moveTo>
                <a:lnTo>
                  <a:pt x="16369021" y="0"/>
                </a:lnTo>
                <a:lnTo>
                  <a:pt x="16369021" y="9446289"/>
                </a:lnTo>
                <a:lnTo>
                  <a:pt x="0" y="944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04573" y="3406232"/>
            <a:ext cx="3330598" cy="2285623"/>
          </a:xfrm>
          <a:custGeom>
            <a:avLst/>
            <a:gdLst/>
            <a:ahLst/>
            <a:cxnLst/>
            <a:rect r="r" b="b" t="t" l="l"/>
            <a:pathLst>
              <a:path h="2285623" w="3330598">
                <a:moveTo>
                  <a:pt x="0" y="0"/>
                </a:moveTo>
                <a:lnTo>
                  <a:pt x="3330598" y="0"/>
                </a:lnTo>
                <a:lnTo>
                  <a:pt x="3330598" y="2285623"/>
                </a:lnTo>
                <a:lnTo>
                  <a:pt x="0" y="2285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64901" y="3642743"/>
            <a:ext cx="2009941" cy="1812602"/>
          </a:xfrm>
          <a:custGeom>
            <a:avLst/>
            <a:gdLst/>
            <a:ahLst/>
            <a:cxnLst/>
            <a:rect r="r" b="b" t="t" l="l"/>
            <a:pathLst>
              <a:path h="1812602" w="2009941">
                <a:moveTo>
                  <a:pt x="0" y="0"/>
                </a:moveTo>
                <a:lnTo>
                  <a:pt x="2009942" y="0"/>
                </a:lnTo>
                <a:lnTo>
                  <a:pt x="2009942" y="1812601"/>
                </a:lnTo>
                <a:lnTo>
                  <a:pt x="0" y="1812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21740" y="3406232"/>
            <a:ext cx="3330598" cy="2285623"/>
          </a:xfrm>
          <a:custGeom>
            <a:avLst/>
            <a:gdLst/>
            <a:ahLst/>
            <a:cxnLst/>
            <a:rect r="r" b="b" t="t" l="l"/>
            <a:pathLst>
              <a:path h="2285623" w="3330598">
                <a:moveTo>
                  <a:pt x="0" y="0"/>
                </a:moveTo>
                <a:lnTo>
                  <a:pt x="3330598" y="0"/>
                </a:lnTo>
                <a:lnTo>
                  <a:pt x="3330598" y="2285623"/>
                </a:lnTo>
                <a:lnTo>
                  <a:pt x="0" y="2285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37284" y="3403462"/>
            <a:ext cx="3330598" cy="2285623"/>
          </a:xfrm>
          <a:custGeom>
            <a:avLst/>
            <a:gdLst/>
            <a:ahLst/>
            <a:cxnLst/>
            <a:rect r="r" b="b" t="t" l="l"/>
            <a:pathLst>
              <a:path h="2285623" w="3330598">
                <a:moveTo>
                  <a:pt x="0" y="0"/>
                </a:moveTo>
                <a:lnTo>
                  <a:pt x="3330598" y="0"/>
                </a:lnTo>
                <a:lnTo>
                  <a:pt x="3330598" y="2285623"/>
                </a:lnTo>
                <a:lnTo>
                  <a:pt x="0" y="2285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52829" y="3403462"/>
            <a:ext cx="3330598" cy="2285623"/>
          </a:xfrm>
          <a:custGeom>
            <a:avLst/>
            <a:gdLst/>
            <a:ahLst/>
            <a:cxnLst/>
            <a:rect r="r" b="b" t="t" l="l"/>
            <a:pathLst>
              <a:path h="2285623" w="3330598">
                <a:moveTo>
                  <a:pt x="0" y="0"/>
                </a:moveTo>
                <a:lnTo>
                  <a:pt x="3330598" y="0"/>
                </a:lnTo>
                <a:lnTo>
                  <a:pt x="3330598" y="2285623"/>
                </a:lnTo>
                <a:lnTo>
                  <a:pt x="0" y="2285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89461" y="3403462"/>
            <a:ext cx="2026245" cy="2026245"/>
          </a:xfrm>
          <a:custGeom>
            <a:avLst/>
            <a:gdLst/>
            <a:ahLst/>
            <a:cxnLst/>
            <a:rect r="r" b="b" t="t" l="l"/>
            <a:pathLst>
              <a:path h="2026245" w="2026245">
                <a:moveTo>
                  <a:pt x="0" y="0"/>
                </a:moveTo>
                <a:lnTo>
                  <a:pt x="2026245" y="0"/>
                </a:lnTo>
                <a:lnTo>
                  <a:pt x="2026245" y="2026244"/>
                </a:lnTo>
                <a:lnTo>
                  <a:pt x="0" y="2026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70034" y="3403462"/>
            <a:ext cx="1696188" cy="2155934"/>
          </a:xfrm>
          <a:custGeom>
            <a:avLst/>
            <a:gdLst/>
            <a:ahLst/>
            <a:cxnLst/>
            <a:rect r="r" b="b" t="t" l="l"/>
            <a:pathLst>
              <a:path h="2155934" w="1696188">
                <a:moveTo>
                  <a:pt x="0" y="0"/>
                </a:moveTo>
                <a:lnTo>
                  <a:pt x="1696188" y="0"/>
                </a:lnTo>
                <a:lnTo>
                  <a:pt x="1696188" y="2155934"/>
                </a:lnTo>
                <a:lnTo>
                  <a:pt x="0" y="21559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799" t="0" r="-6799" b="-1916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95342" y="3466926"/>
            <a:ext cx="2005971" cy="1988418"/>
          </a:xfrm>
          <a:custGeom>
            <a:avLst/>
            <a:gdLst/>
            <a:ahLst/>
            <a:cxnLst/>
            <a:rect r="r" b="b" t="t" l="l"/>
            <a:pathLst>
              <a:path h="1988418" w="2005971">
                <a:moveTo>
                  <a:pt x="0" y="0"/>
                </a:moveTo>
                <a:lnTo>
                  <a:pt x="2005971" y="0"/>
                </a:lnTo>
                <a:lnTo>
                  <a:pt x="2005971" y="1988418"/>
                </a:lnTo>
                <a:lnTo>
                  <a:pt x="0" y="19884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99082" y="5910046"/>
            <a:ext cx="2941581" cy="970722"/>
          </a:xfrm>
          <a:custGeom>
            <a:avLst/>
            <a:gdLst/>
            <a:ahLst/>
            <a:cxnLst/>
            <a:rect r="r" b="b" t="t" l="l"/>
            <a:pathLst>
              <a:path h="970722" w="2941581">
                <a:moveTo>
                  <a:pt x="0" y="0"/>
                </a:moveTo>
                <a:lnTo>
                  <a:pt x="2941580" y="0"/>
                </a:lnTo>
                <a:lnTo>
                  <a:pt x="2941580" y="970722"/>
                </a:lnTo>
                <a:lnTo>
                  <a:pt x="0" y="9707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27537" y="5912817"/>
            <a:ext cx="2941581" cy="970722"/>
          </a:xfrm>
          <a:custGeom>
            <a:avLst/>
            <a:gdLst/>
            <a:ahLst/>
            <a:cxnLst/>
            <a:rect r="r" b="b" t="t" l="l"/>
            <a:pathLst>
              <a:path h="970722" w="2941581">
                <a:moveTo>
                  <a:pt x="0" y="0"/>
                </a:moveTo>
                <a:lnTo>
                  <a:pt x="2941581" y="0"/>
                </a:lnTo>
                <a:lnTo>
                  <a:pt x="2941581" y="970721"/>
                </a:lnTo>
                <a:lnTo>
                  <a:pt x="0" y="9707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31793" y="5910046"/>
            <a:ext cx="2941581" cy="970722"/>
          </a:xfrm>
          <a:custGeom>
            <a:avLst/>
            <a:gdLst/>
            <a:ahLst/>
            <a:cxnLst/>
            <a:rect r="r" b="b" t="t" l="l"/>
            <a:pathLst>
              <a:path h="970722" w="2941581">
                <a:moveTo>
                  <a:pt x="0" y="0"/>
                </a:moveTo>
                <a:lnTo>
                  <a:pt x="2941581" y="0"/>
                </a:lnTo>
                <a:lnTo>
                  <a:pt x="2941581" y="970722"/>
                </a:lnTo>
                <a:lnTo>
                  <a:pt x="0" y="97072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47338" y="5845859"/>
            <a:ext cx="3136089" cy="1034910"/>
          </a:xfrm>
          <a:custGeom>
            <a:avLst/>
            <a:gdLst/>
            <a:ahLst/>
            <a:cxnLst/>
            <a:rect r="r" b="b" t="t" l="l"/>
            <a:pathLst>
              <a:path h="1034910" w="3136089">
                <a:moveTo>
                  <a:pt x="0" y="0"/>
                </a:moveTo>
                <a:lnTo>
                  <a:pt x="3136089" y="0"/>
                </a:lnTo>
                <a:lnTo>
                  <a:pt x="3136089" y="1034909"/>
                </a:lnTo>
                <a:lnTo>
                  <a:pt x="0" y="103490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424942" y="6028457"/>
            <a:ext cx="2206750" cy="60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4071" u="sng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  <a:hlinkClick r:id="rId17" tooltip="https://mavenanalytics.io/data-playground?order=number_of_records,desc&amp;search=candy"/>
              </a:rPr>
              <a:t>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83664" y="6000754"/>
            <a:ext cx="220675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7"/>
              </a:lnSpc>
              <a:spcBef>
                <a:spcPct val="0"/>
              </a:spcBef>
            </a:pPr>
            <a:r>
              <a:rPr lang="en-US" sz="4072" u="sng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  <a:hlinkClick r:id="rId18" tooltip="https://whimsical.com/tim-6-revou-us-candy-distributor-77BbdCxq7nhKg8ZRo4iZhh"/>
              </a:rPr>
              <a:t>RCA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99208" y="5996942"/>
            <a:ext cx="2206750" cy="61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3"/>
              </a:lnSpc>
              <a:spcBef>
                <a:spcPct val="0"/>
              </a:spcBef>
            </a:pPr>
            <a:r>
              <a:rPr lang="en-US" sz="4061" u="sng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  <a:hlinkClick r:id="rId19" tooltip="https://docs.google.com/spreadsheets/d/1H5keKaWof0xqLXUmv60padExFnC2GWQxucdsABtN3HA/edit?gid=468626615#gid=468626615"/>
              </a:rPr>
              <a:t>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36493" y="5987507"/>
            <a:ext cx="2763269" cy="62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8"/>
              </a:lnSpc>
              <a:spcBef>
                <a:spcPct val="0"/>
              </a:spcBef>
            </a:pPr>
            <a:r>
              <a:rPr lang="en-US" sz="4140" u="sng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  <a:hlinkClick r:id="rId20" tooltip="https://drive.google.com/drive/folders/1KERkL1V9Xub7QQFXiUPVkVJ_4Om6GNgm"/>
              </a:rPr>
              <a:t>Dashboard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909062" y="-285786"/>
            <a:ext cx="6084179" cy="3086100"/>
            <a:chOff x="0" y="0"/>
            <a:chExt cx="1602417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02417" cy="812800"/>
            </a:xfrm>
            <a:custGeom>
              <a:avLst/>
              <a:gdLst/>
              <a:ahLst/>
              <a:cxnLst/>
              <a:rect r="r" b="b" t="t" l="l"/>
              <a:pathLst>
                <a:path h="812800" w="1602417">
                  <a:moveTo>
                    <a:pt x="0" y="0"/>
                  </a:moveTo>
                  <a:lnTo>
                    <a:pt x="1602417" y="0"/>
                  </a:lnTo>
                  <a:lnTo>
                    <a:pt x="160241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CE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60241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172858" y="1266789"/>
            <a:ext cx="118580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APPENDIX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958766" y="-2871824"/>
            <a:ext cx="2484044" cy="3708724"/>
            <a:chOff x="0" y="0"/>
            <a:chExt cx="654234" cy="97678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4234" cy="976783"/>
            </a:xfrm>
            <a:custGeom>
              <a:avLst/>
              <a:gdLst/>
              <a:ahLst/>
              <a:cxnLst/>
              <a:rect r="r" b="b" t="t" l="l"/>
              <a:pathLst>
                <a:path h="976783" w="654234">
                  <a:moveTo>
                    <a:pt x="0" y="0"/>
                  </a:moveTo>
                  <a:lnTo>
                    <a:pt x="654234" y="0"/>
                  </a:lnTo>
                  <a:lnTo>
                    <a:pt x="654234" y="976783"/>
                  </a:lnTo>
                  <a:lnTo>
                    <a:pt x="0" y="976783"/>
                  </a:lnTo>
                  <a:close/>
                </a:path>
              </a:pathLst>
            </a:custGeom>
            <a:solidFill>
              <a:srgbClr val="FFFCE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54234" cy="1014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610466" y="164354"/>
            <a:ext cx="3001865" cy="864346"/>
            <a:chOff x="0" y="0"/>
            <a:chExt cx="4002487" cy="115246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112015"/>
              <a:ext cx="2419364" cy="928431"/>
            </a:xfrm>
            <a:custGeom>
              <a:avLst/>
              <a:gdLst/>
              <a:ahLst/>
              <a:cxnLst/>
              <a:rect r="r" b="b" t="t" l="l"/>
              <a:pathLst>
                <a:path h="928431" w="2419364">
                  <a:moveTo>
                    <a:pt x="0" y="0"/>
                  </a:moveTo>
                  <a:lnTo>
                    <a:pt x="2419364" y="0"/>
                  </a:lnTo>
                  <a:lnTo>
                    <a:pt x="2419364" y="928431"/>
                  </a:lnTo>
                  <a:lnTo>
                    <a:pt x="0" y="928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850026" y="0"/>
              <a:ext cx="1152461" cy="1152461"/>
            </a:xfrm>
            <a:custGeom>
              <a:avLst/>
              <a:gdLst/>
              <a:ahLst/>
              <a:cxnLst/>
              <a:rect r="r" b="b" t="t" l="l"/>
              <a:pathLst>
                <a:path h="1152461" w="1152461">
                  <a:moveTo>
                    <a:pt x="0" y="0"/>
                  </a:moveTo>
                  <a:lnTo>
                    <a:pt x="1152461" y="0"/>
                  </a:lnTo>
                  <a:lnTo>
                    <a:pt x="1152461" y="1152461"/>
                  </a:lnTo>
                  <a:lnTo>
                    <a:pt x="0" y="1152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8332"/>
            <a:ext cx="18247280" cy="10345332"/>
            <a:chOff x="0" y="0"/>
            <a:chExt cx="24329707" cy="13793776"/>
          </a:xfrm>
        </p:grpSpPr>
        <p:sp>
          <p:nvSpPr>
            <p:cNvPr name="Freeform 3" id="3" descr="E:\PPT\Pikbest\审核中\4月1号6月是糖果月!\图片2.png图片2"/>
            <p:cNvSpPr/>
            <p:nvPr/>
          </p:nvSpPr>
          <p:spPr>
            <a:xfrm flipH="false" flipV="true" rot="0">
              <a:off x="0" y="0"/>
              <a:ext cx="24329707" cy="13793776"/>
            </a:xfrm>
            <a:custGeom>
              <a:avLst/>
              <a:gdLst/>
              <a:ahLst/>
              <a:cxnLst/>
              <a:rect r="r" b="b" t="t" l="l"/>
              <a:pathLst>
                <a:path h="13793776" w="24329707">
                  <a:moveTo>
                    <a:pt x="0" y="13793776"/>
                  </a:moveTo>
                  <a:lnTo>
                    <a:pt x="24329707" y="13793776"/>
                  </a:lnTo>
                  <a:lnTo>
                    <a:pt x="24329707" y="0"/>
                  </a:lnTo>
                  <a:lnTo>
                    <a:pt x="0" y="0"/>
                  </a:lnTo>
                  <a:lnTo>
                    <a:pt x="0" y="13793776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0" r="-841" b="-7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05611" y="160704"/>
              <a:ext cx="23624096" cy="13633072"/>
            </a:xfrm>
            <a:custGeom>
              <a:avLst/>
              <a:gdLst/>
              <a:ahLst/>
              <a:cxnLst/>
              <a:rect r="r" b="b" t="t" l="l"/>
              <a:pathLst>
                <a:path h="13633072" w="23624096">
                  <a:moveTo>
                    <a:pt x="0" y="0"/>
                  </a:moveTo>
                  <a:lnTo>
                    <a:pt x="23624096" y="0"/>
                  </a:lnTo>
                  <a:lnTo>
                    <a:pt x="23624096" y="13633072"/>
                  </a:lnTo>
                  <a:lnTo>
                    <a:pt x="0" y="1363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500806" y="1696203"/>
            <a:ext cx="2903054" cy="3343392"/>
            <a:chOff x="0" y="0"/>
            <a:chExt cx="3898392" cy="44897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6"/>
              <a:stretch>
                <a:fillRect l="-8172" t="-48221" r="-2536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7"/>
              <a:stretch>
                <a:fillRect l="-26" t="0" r="-26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748196" y="1696203"/>
            <a:ext cx="2902239" cy="3342454"/>
            <a:chOff x="0" y="0"/>
            <a:chExt cx="3898392" cy="44897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8"/>
              <a:stretch>
                <a:fillRect l="0" t="-5563" r="0" b="-5563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7"/>
              <a:stretch>
                <a:fillRect l="-26" t="0" r="-26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709022" y="1708467"/>
            <a:ext cx="2902239" cy="3342454"/>
            <a:chOff x="0" y="0"/>
            <a:chExt cx="3898392" cy="44897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9"/>
              <a:stretch>
                <a:fillRect l="0" t="-10437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7"/>
              <a:stretch>
                <a:fillRect l="-26" t="0" r="-26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3543066" y="6018211"/>
            <a:ext cx="2903054" cy="3343392"/>
            <a:chOff x="0" y="0"/>
            <a:chExt cx="3898392" cy="44897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10"/>
              <a:stretch>
                <a:fillRect l="0" t="-23995" r="0" b="-23995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7"/>
              <a:stretch>
                <a:fillRect l="-26" t="0" r="-26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790457" y="6018211"/>
            <a:ext cx="2902239" cy="3342454"/>
            <a:chOff x="0" y="0"/>
            <a:chExt cx="3898392" cy="44897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11"/>
              <a:stretch>
                <a:fillRect l="0" t="-5496" r="0" b="-5496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7"/>
              <a:stretch>
                <a:fillRect l="-26" t="0" r="-26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709022" y="6018211"/>
            <a:ext cx="2902239" cy="3342454"/>
            <a:chOff x="0" y="0"/>
            <a:chExt cx="3898392" cy="44897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12"/>
              <a:stretch>
                <a:fillRect l="-10064" t="0" r="-10064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7"/>
              <a:stretch>
                <a:fillRect l="-26" t="0" r="-26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610308" y="9466360"/>
            <a:ext cx="33661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373A5B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Alfito Anugrah Sitohang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11494" y="5165239"/>
            <a:ext cx="3366198" cy="304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373A5B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Unsiyatul Muhtaromah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77043" y="5165221"/>
            <a:ext cx="33661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373A5B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Zepanya Putra Hutabarat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10308" y="5165221"/>
            <a:ext cx="33661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373A5B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Marina Tampubolon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11494" y="9466333"/>
            <a:ext cx="3366198" cy="30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373A5B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Najwa Faradisa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77043" y="9466360"/>
            <a:ext cx="33661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373A5B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Amanda Putri Azzahra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86025" y="799782"/>
            <a:ext cx="13315950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999">
                <a:solidFill>
                  <a:srgbClr val="6DAEF8"/>
                </a:solidFill>
                <a:latin typeface="Bree Serif"/>
                <a:ea typeface="Bree Serif"/>
                <a:cs typeface="Bree Serif"/>
                <a:sym typeface="Bree Serif"/>
              </a:rPr>
              <a:t>MEMBER OF TEAM 6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3789547" y="5584321"/>
            <a:ext cx="10614815" cy="266700"/>
            <a:chOff x="0" y="0"/>
            <a:chExt cx="14153086" cy="355600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0"/>
              <a:ext cx="310076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b="true" sz="18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Data Visualization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5554064" y="0"/>
              <a:ext cx="310076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b="true" sz="18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Data Visualization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1052325" y="0"/>
              <a:ext cx="310076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b="true" sz="18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Data Visualization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789547" y="9904528"/>
            <a:ext cx="10614815" cy="266700"/>
            <a:chOff x="0" y="0"/>
            <a:chExt cx="14153086" cy="355600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36"/>
              <a:ext cx="3100762" cy="3555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b="true" sz="18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Data Presentation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5554064" y="0"/>
              <a:ext cx="310076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b="true" sz="18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Data Presentation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1052325" y="0"/>
              <a:ext cx="3100762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b="true" sz="1800">
                  <a:solidFill>
                    <a:srgbClr val="373A5B"/>
                  </a:solidFill>
                  <a:latin typeface="Montaser Arabic Bold"/>
                  <a:ea typeface="Montaser Arabic Bold"/>
                  <a:cs typeface="Montaser Arabic Bold"/>
                  <a:sym typeface="Montaser Arabic Bold"/>
                </a:rPr>
                <a:t>Data Presentation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589990" y="0"/>
            <a:ext cx="3001865" cy="864346"/>
            <a:chOff x="0" y="0"/>
            <a:chExt cx="4002487" cy="115246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112015"/>
              <a:ext cx="2419364" cy="928431"/>
            </a:xfrm>
            <a:custGeom>
              <a:avLst/>
              <a:gdLst/>
              <a:ahLst/>
              <a:cxnLst/>
              <a:rect r="r" b="b" t="t" l="l"/>
              <a:pathLst>
                <a:path h="928431" w="2419364">
                  <a:moveTo>
                    <a:pt x="0" y="0"/>
                  </a:moveTo>
                  <a:lnTo>
                    <a:pt x="2419364" y="0"/>
                  </a:lnTo>
                  <a:lnTo>
                    <a:pt x="2419364" y="928431"/>
                  </a:lnTo>
                  <a:lnTo>
                    <a:pt x="0" y="928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850026" y="0"/>
              <a:ext cx="1152461" cy="1152461"/>
            </a:xfrm>
            <a:custGeom>
              <a:avLst/>
              <a:gdLst/>
              <a:ahLst/>
              <a:cxnLst/>
              <a:rect r="r" b="b" t="t" l="l"/>
              <a:pathLst>
                <a:path h="1152461" w="1152461">
                  <a:moveTo>
                    <a:pt x="0" y="0"/>
                  </a:moveTo>
                  <a:lnTo>
                    <a:pt x="1152461" y="0"/>
                  </a:lnTo>
                  <a:lnTo>
                    <a:pt x="1152461" y="1152461"/>
                  </a:lnTo>
                  <a:lnTo>
                    <a:pt x="0" y="1152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8332"/>
            <a:ext cx="18247280" cy="10345332"/>
            <a:chOff x="0" y="0"/>
            <a:chExt cx="24329707" cy="13793776"/>
          </a:xfrm>
        </p:grpSpPr>
        <p:sp>
          <p:nvSpPr>
            <p:cNvPr name="Freeform 3" id="3" descr="E:\PPT\Pikbest\审核中\4月1号6月是糖果月!\图片2.png图片2"/>
            <p:cNvSpPr/>
            <p:nvPr/>
          </p:nvSpPr>
          <p:spPr>
            <a:xfrm flipH="false" flipV="true" rot="0">
              <a:off x="0" y="0"/>
              <a:ext cx="24329707" cy="13793776"/>
            </a:xfrm>
            <a:custGeom>
              <a:avLst/>
              <a:gdLst/>
              <a:ahLst/>
              <a:cxnLst/>
              <a:rect r="r" b="b" t="t" l="l"/>
              <a:pathLst>
                <a:path h="13793776" w="24329707">
                  <a:moveTo>
                    <a:pt x="0" y="13793776"/>
                  </a:moveTo>
                  <a:lnTo>
                    <a:pt x="24329707" y="13793776"/>
                  </a:lnTo>
                  <a:lnTo>
                    <a:pt x="24329707" y="0"/>
                  </a:lnTo>
                  <a:lnTo>
                    <a:pt x="0" y="0"/>
                  </a:lnTo>
                  <a:lnTo>
                    <a:pt x="0" y="13793776"/>
                  </a:lnTo>
                  <a:close/>
                </a:path>
              </a:pathLst>
            </a:custGeom>
            <a:blipFill>
              <a:blip r:embed="rId3">
                <a:alphaModFix amt="40000"/>
              </a:blip>
              <a:stretch>
                <a:fillRect l="0" t="0" r="-841" b="-7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05611" y="160704"/>
              <a:ext cx="23624096" cy="13633072"/>
            </a:xfrm>
            <a:custGeom>
              <a:avLst/>
              <a:gdLst/>
              <a:ahLst/>
              <a:cxnLst/>
              <a:rect r="r" b="b" t="t" l="l"/>
              <a:pathLst>
                <a:path h="13633072" w="23624096">
                  <a:moveTo>
                    <a:pt x="0" y="0"/>
                  </a:moveTo>
                  <a:lnTo>
                    <a:pt x="23624096" y="0"/>
                  </a:lnTo>
                  <a:lnTo>
                    <a:pt x="23624096" y="13633072"/>
                  </a:lnTo>
                  <a:lnTo>
                    <a:pt x="0" y="1363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83957" y="2684868"/>
            <a:ext cx="1384726" cy="1384726"/>
            <a:chOff x="0" y="0"/>
            <a:chExt cx="1917000" cy="191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8100" y="38100"/>
              <a:ext cx="1840738" cy="1840738"/>
            </a:xfrm>
            <a:custGeom>
              <a:avLst/>
              <a:gdLst/>
              <a:ahLst/>
              <a:cxnLst/>
              <a:rect r="r" b="b" t="t" l="l"/>
              <a:pathLst>
                <a:path h="1840738" w="1840738">
                  <a:moveTo>
                    <a:pt x="0" y="920369"/>
                  </a:moveTo>
                  <a:cubicBezTo>
                    <a:pt x="0" y="412115"/>
                    <a:pt x="412115" y="0"/>
                    <a:pt x="920369" y="0"/>
                  </a:cubicBezTo>
                  <a:cubicBezTo>
                    <a:pt x="1428623" y="0"/>
                    <a:pt x="1840738" y="412115"/>
                    <a:pt x="1840738" y="920369"/>
                  </a:cubicBezTo>
                  <a:cubicBezTo>
                    <a:pt x="1840738" y="1428623"/>
                    <a:pt x="1428623" y="1840738"/>
                    <a:pt x="920369" y="1840738"/>
                  </a:cubicBezTo>
                  <a:cubicBezTo>
                    <a:pt x="412115" y="1840738"/>
                    <a:pt x="0" y="1428750"/>
                    <a:pt x="0" y="920369"/>
                  </a:cubicBezTo>
                  <a:close/>
                </a:path>
              </a:pathLst>
            </a:custGeom>
            <a:solidFill>
              <a:srgbClr val="FAA85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6938" cy="1916938"/>
            </a:xfrm>
            <a:custGeom>
              <a:avLst/>
              <a:gdLst/>
              <a:ahLst/>
              <a:cxnLst/>
              <a:rect r="r" b="b" t="t" l="l"/>
              <a:pathLst>
                <a:path h="1916938" w="1916938">
                  <a:moveTo>
                    <a:pt x="0" y="958469"/>
                  </a:moveTo>
                  <a:cubicBezTo>
                    <a:pt x="0" y="429133"/>
                    <a:pt x="429133" y="0"/>
                    <a:pt x="958469" y="0"/>
                  </a:cubicBezTo>
                  <a:lnTo>
                    <a:pt x="958469" y="38100"/>
                  </a:lnTo>
                  <a:lnTo>
                    <a:pt x="958469" y="0"/>
                  </a:lnTo>
                  <a:cubicBezTo>
                    <a:pt x="1487805" y="0"/>
                    <a:pt x="1916938" y="429133"/>
                    <a:pt x="1916938" y="958469"/>
                  </a:cubicBezTo>
                  <a:lnTo>
                    <a:pt x="1878838" y="958469"/>
                  </a:lnTo>
                  <a:lnTo>
                    <a:pt x="1916938" y="958469"/>
                  </a:lnTo>
                  <a:cubicBezTo>
                    <a:pt x="1916938" y="1487805"/>
                    <a:pt x="1487805" y="1916938"/>
                    <a:pt x="958469" y="1916938"/>
                  </a:cubicBezTo>
                  <a:lnTo>
                    <a:pt x="958469" y="1878838"/>
                  </a:lnTo>
                  <a:lnTo>
                    <a:pt x="958469" y="1916938"/>
                  </a:lnTo>
                  <a:cubicBezTo>
                    <a:pt x="429133" y="1916938"/>
                    <a:pt x="0" y="1487805"/>
                    <a:pt x="0" y="958469"/>
                  </a:cubicBezTo>
                  <a:lnTo>
                    <a:pt x="38100" y="958469"/>
                  </a:lnTo>
                  <a:lnTo>
                    <a:pt x="76200" y="958469"/>
                  </a:lnTo>
                  <a:lnTo>
                    <a:pt x="38100" y="958469"/>
                  </a:lnTo>
                  <a:lnTo>
                    <a:pt x="0" y="958469"/>
                  </a:lnTo>
                  <a:moveTo>
                    <a:pt x="76200" y="958469"/>
                  </a:moveTo>
                  <a:cubicBezTo>
                    <a:pt x="76200" y="979551"/>
                    <a:pt x="59182" y="996569"/>
                    <a:pt x="38100" y="996569"/>
                  </a:cubicBezTo>
                  <a:cubicBezTo>
                    <a:pt x="17018" y="996569"/>
                    <a:pt x="0" y="979551"/>
                    <a:pt x="0" y="958469"/>
                  </a:cubicBezTo>
                  <a:cubicBezTo>
                    <a:pt x="0" y="937387"/>
                    <a:pt x="17018" y="920369"/>
                    <a:pt x="38100" y="920369"/>
                  </a:cubicBezTo>
                  <a:cubicBezTo>
                    <a:pt x="59182" y="920369"/>
                    <a:pt x="76200" y="937387"/>
                    <a:pt x="76200" y="958469"/>
                  </a:cubicBezTo>
                  <a:cubicBezTo>
                    <a:pt x="76200" y="1445768"/>
                    <a:pt x="471170" y="1840738"/>
                    <a:pt x="958469" y="1840738"/>
                  </a:cubicBezTo>
                  <a:cubicBezTo>
                    <a:pt x="1445768" y="1840738"/>
                    <a:pt x="1840738" y="1445768"/>
                    <a:pt x="1840738" y="958469"/>
                  </a:cubicBezTo>
                  <a:cubicBezTo>
                    <a:pt x="1840738" y="471170"/>
                    <a:pt x="1445768" y="76200"/>
                    <a:pt x="958469" y="76200"/>
                  </a:cubicBezTo>
                  <a:lnTo>
                    <a:pt x="958469" y="38100"/>
                  </a:lnTo>
                  <a:lnTo>
                    <a:pt x="958469" y="76200"/>
                  </a:lnTo>
                  <a:cubicBezTo>
                    <a:pt x="471170" y="76200"/>
                    <a:pt x="76200" y="471170"/>
                    <a:pt x="76200" y="958469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601193" y="2886008"/>
            <a:ext cx="5146145" cy="982446"/>
          </a:xfrm>
          <a:custGeom>
            <a:avLst/>
            <a:gdLst/>
            <a:ahLst/>
            <a:cxnLst/>
            <a:rect r="r" b="b" t="t" l="l"/>
            <a:pathLst>
              <a:path h="982446" w="5146145">
                <a:moveTo>
                  <a:pt x="0" y="0"/>
                </a:moveTo>
                <a:lnTo>
                  <a:pt x="5146145" y="0"/>
                </a:lnTo>
                <a:lnTo>
                  <a:pt x="5146145" y="982446"/>
                </a:lnTo>
                <a:lnTo>
                  <a:pt x="0" y="982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73509" y="3079008"/>
            <a:ext cx="3439804" cy="43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98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27791" y="2932228"/>
            <a:ext cx="1041325" cy="8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5393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05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18234" y="4210669"/>
            <a:ext cx="1384726" cy="1384726"/>
            <a:chOff x="0" y="0"/>
            <a:chExt cx="1917000" cy="191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1840738" cy="1840738"/>
            </a:xfrm>
            <a:custGeom>
              <a:avLst/>
              <a:gdLst/>
              <a:ahLst/>
              <a:cxnLst/>
              <a:rect r="r" b="b" t="t" l="l"/>
              <a:pathLst>
                <a:path h="1840738" w="1840738">
                  <a:moveTo>
                    <a:pt x="0" y="920369"/>
                  </a:moveTo>
                  <a:cubicBezTo>
                    <a:pt x="0" y="412115"/>
                    <a:pt x="412115" y="0"/>
                    <a:pt x="920369" y="0"/>
                  </a:cubicBezTo>
                  <a:cubicBezTo>
                    <a:pt x="1428623" y="0"/>
                    <a:pt x="1840738" y="412115"/>
                    <a:pt x="1840738" y="920369"/>
                  </a:cubicBezTo>
                  <a:cubicBezTo>
                    <a:pt x="1840738" y="1428623"/>
                    <a:pt x="1428623" y="1840738"/>
                    <a:pt x="920369" y="1840738"/>
                  </a:cubicBezTo>
                  <a:cubicBezTo>
                    <a:pt x="412115" y="1840738"/>
                    <a:pt x="0" y="1428750"/>
                    <a:pt x="0" y="920369"/>
                  </a:cubicBezTo>
                  <a:close/>
                </a:path>
              </a:pathLst>
            </a:custGeom>
            <a:solidFill>
              <a:srgbClr val="FAA859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6938" cy="1916938"/>
            </a:xfrm>
            <a:custGeom>
              <a:avLst/>
              <a:gdLst/>
              <a:ahLst/>
              <a:cxnLst/>
              <a:rect r="r" b="b" t="t" l="l"/>
              <a:pathLst>
                <a:path h="1916938" w="1916938">
                  <a:moveTo>
                    <a:pt x="0" y="958469"/>
                  </a:moveTo>
                  <a:cubicBezTo>
                    <a:pt x="0" y="429133"/>
                    <a:pt x="429133" y="0"/>
                    <a:pt x="958469" y="0"/>
                  </a:cubicBezTo>
                  <a:lnTo>
                    <a:pt x="958469" y="38100"/>
                  </a:lnTo>
                  <a:lnTo>
                    <a:pt x="958469" y="0"/>
                  </a:lnTo>
                  <a:cubicBezTo>
                    <a:pt x="1487805" y="0"/>
                    <a:pt x="1916938" y="429133"/>
                    <a:pt x="1916938" y="958469"/>
                  </a:cubicBezTo>
                  <a:lnTo>
                    <a:pt x="1878838" y="958469"/>
                  </a:lnTo>
                  <a:lnTo>
                    <a:pt x="1916938" y="958469"/>
                  </a:lnTo>
                  <a:cubicBezTo>
                    <a:pt x="1916938" y="1487805"/>
                    <a:pt x="1487805" y="1916938"/>
                    <a:pt x="958469" y="1916938"/>
                  </a:cubicBezTo>
                  <a:lnTo>
                    <a:pt x="958469" y="1878838"/>
                  </a:lnTo>
                  <a:lnTo>
                    <a:pt x="958469" y="1916938"/>
                  </a:lnTo>
                  <a:cubicBezTo>
                    <a:pt x="429133" y="1916938"/>
                    <a:pt x="0" y="1487805"/>
                    <a:pt x="0" y="958469"/>
                  </a:cubicBezTo>
                  <a:lnTo>
                    <a:pt x="38100" y="958469"/>
                  </a:lnTo>
                  <a:lnTo>
                    <a:pt x="76200" y="958469"/>
                  </a:lnTo>
                  <a:lnTo>
                    <a:pt x="38100" y="958469"/>
                  </a:lnTo>
                  <a:lnTo>
                    <a:pt x="0" y="958469"/>
                  </a:lnTo>
                  <a:moveTo>
                    <a:pt x="76200" y="958469"/>
                  </a:moveTo>
                  <a:cubicBezTo>
                    <a:pt x="76200" y="979551"/>
                    <a:pt x="59182" y="996569"/>
                    <a:pt x="38100" y="996569"/>
                  </a:cubicBezTo>
                  <a:cubicBezTo>
                    <a:pt x="17018" y="996569"/>
                    <a:pt x="0" y="979551"/>
                    <a:pt x="0" y="958469"/>
                  </a:cubicBezTo>
                  <a:cubicBezTo>
                    <a:pt x="0" y="937387"/>
                    <a:pt x="17018" y="920369"/>
                    <a:pt x="38100" y="920369"/>
                  </a:cubicBezTo>
                  <a:cubicBezTo>
                    <a:pt x="59182" y="920369"/>
                    <a:pt x="76200" y="937387"/>
                    <a:pt x="76200" y="958469"/>
                  </a:cubicBezTo>
                  <a:cubicBezTo>
                    <a:pt x="76200" y="1445768"/>
                    <a:pt x="471170" y="1840738"/>
                    <a:pt x="958469" y="1840738"/>
                  </a:cubicBezTo>
                  <a:cubicBezTo>
                    <a:pt x="1445768" y="1840738"/>
                    <a:pt x="1840738" y="1445768"/>
                    <a:pt x="1840738" y="958469"/>
                  </a:cubicBezTo>
                  <a:cubicBezTo>
                    <a:pt x="1840738" y="471170"/>
                    <a:pt x="1445768" y="76200"/>
                    <a:pt x="958469" y="76200"/>
                  </a:cubicBezTo>
                  <a:lnTo>
                    <a:pt x="958469" y="38100"/>
                  </a:lnTo>
                  <a:lnTo>
                    <a:pt x="958469" y="76200"/>
                  </a:lnTo>
                  <a:cubicBezTo>
                    <a:pt x="471170" y="76200"/>
                    <a:pt x="76200" y="471170"/>
                    <a:pt x="76200" y="958469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635470" y="4411809"/>
            <a:ext cx="5146145" cy="982446"/>
          </a:xfrm>
          <a:custGeom>
            <a:avLst/>
            <a:gdLst/>
            <a:ahLst/>
            <a:cxnLst/>
            <a:rect r="r" b="b" t="t" l="l"/>
            <a:pathLst>
              <a:path h="982446" w="5146145">
                <a:moveTo>
                  <a:pt x="0" y="0"/>
                </a:moveTo>
                <a:lnTo>
                  <a:pt x="5146145" y="0"/>
                </a:lnTo>
                <a:lnTo>
                  <a:pt x="5146145" y="982446"/>
                </a:lnTo>
                <a:lnTo>
                  <a:pt x="0" y="982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907787" y="4604756"/>
            <a:ext cx="3439804" cy="44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98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Data Visualization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62068" y="4458029"/>
            <a:ext cx="1041325" cy="8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5393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06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18234" y="5733001"/>
            <a:ext cx="1384726" cy="1384726"/>
            <a:chOff x="0" y="0"/>
            <a:chExt cx="1917000" cy="191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8100" y="38100"/>
              <a:ext cx="1840738" cy="1840738"/>
            </a:xfrm>
            <a:custGeom>
              <a:avLst/>
              <a:gdLst/>
              <a:ahLst/>
              <a:cxnLst/>
              <a:rect r="r" b="b" t="t" l="l"/>
              <a:pathLst>
                <a:path h="1840738" w="1840738">
                  <a:moveTo>
                    <a:pt x="0" y="920369"/>
                  </a:moveTo>
                  <a:cubicBezTo>
                    <a:pt x="0" y="412115"/>
                    <a:pt x="412115" y="0"/>
                    <a:pt x="920369" y="0"/>
                  </a:cubicBezTo>
                  <a:cubicBezTo>
                    <a:pt x="1428623" y="0"/>
                    <a:pt x="1840738" y="412115"/>
                    <a:pt x="1840738" y="920369"/>
                  </a:cubicBezTo>
                  <a:cubicBezTo>
                    <a:pt x="1840738" y="1428623"/>
                    <a:pt x="1428623" y="1840738"/>
                    <a:pt x="920369" y="1840738"/>
                  </a:cubicBezTo>
                  <a:cubicBezTo>
                    <a:pt x="412115" y="1840738"/>
                    <a:pt x="0" y="1428750"/>
                    <a:pt x="0" y="920369"/>
                  </a:cubicBezTo>
                  <a:close/>
                </a:path>
              </a:pathLst>
            </a:custGeom>
            <a:solidFill>
              <a:srgbClr val="FAA85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16938" cy="1916938"/>
            </a:xfrm>
            <a:custGeom>
              <a:avLst/>
              <a:gdLst/>
              <a:ahLst/>
              <a:cxnLst/>
              <a:rect r="r" b="b" t="t" l="l"/>
              <a:pathLst>
                <a:path h="1916938" w="1916938">
                  <a:moveTo>
                    <a:pt x="0" y="958469"/>
                  </a:moveTo>
                  <a:cubicBezTo>
                    <a:pt x="0" y="429133"/>
                    <a:pt x="429133" y="0"/>
                    <a:pt x="958469" y="0"/>
                  </a:cubicBezTo>
                  <a:lnTo>
                    <a:pt x="958469" y="38100"/>
                  </a:lnTo>
                  <a:lnTo>
                    <a:pt x="958469" y="0"/>
                  </a:lnTo>
                  <a:cubicBezTo>
                    <a:pt x="1487805" y="0"/>
                    <a:pt x="1916938" y="429133"/>
                    <a:pt x="1916938" y="958469"/>
                  </a:cubicBezTo>
                  <a:lnTo>
                    <a:pt x="1878838" y="958469"/>
                  </a:lnTo>
                  <a:lnTo>
                    <a:pt x="1916938" y="958469"/>
                  </a:lnTo>
                  <a:cubicBezTo>
                    <a:pt x="1916938" y="1487805"/>
                    <a:pt x="1487805" y="1916938"/>
                    <a:pt x="958469" y="1916938"/>
                  </a:cubicBezTo>
                  <a:lnTo>
                    <a:pt x="958469" y="1878838"/>
                  </a:lnTo>
                  <a:lnTo>
                    <a:pt x="958469" y="1916938"/>
                  </a:lnTo>
                  <a:cubicBezTo>
                    <a:pt x="429133" y="1916938"/>
                    <a:pt x="0" y="1487805"/>
                    <a:pt x="0" y="958469"/>
                  </a:cubicBezTo>
                  <a:lnTo>
                    <a:pt x="38100" y="958469"/>
                  </a:lnTo>
                  <a:lnTo>
                    <a:pt x="76200" y="958469"/>
                  </a:lnTo>
                  <a:lnTo>
                    <a:pt x="38100" y="958469"/>
                  </a:lnTo>
                  <a:lnTo>
                    <a:pt x="0" y="958469"/>
                  </a:lnTo>
                  <a:moveTo>
                    <a:pt x="76200" y="958469"/>
                  </a:moveTo>
                  <a:cubicBezTo>
                    <a:pt x="76200" y="979551"/>
                    <a:pt x="59182" y="996569"/>
                    <a:pt x="38100" y="996569"/>
                  </a:cubicBezTo>
                  <a:cubicBezTo>
                    <a:pt x="17018" y="996569"/>
                    <a:pt x="0" y="979551"/>
                    <a:pt x="0" y="958469"/>
                  </a:cubicBezTo>
                  <a:cubicBezTo>
                    <a:pt x="0" y="937387"/>
                    <a:pt x="17018" y="920369"/>
                    <a:pt x="38100" y="920369"/>
                  </a:cubicBezTo>
                  <a:cubicBezTo>
                    <a:pt x="59182" y="920369"/>
                    <a:pt x="76200" y="937387"/>
                    <a:pt x="76200" y="958469"/>
                  </a:cubicBezTo>
                  <a:cubicBezTo>
                    <a:pt x="76200" y="1445768"/>
                    <a:pt x="471170" y="1840738"/>
                    <a:pt x="958469" y="1840738"/>
                  </a:cubicBezTo>
                  <a:cubicBezTo>
                    <a:pt x="1445768" y="1840738"/>
                    <a:pt x="1840738" y="1445768"/>
                    <a:pt x="1840738" y="958469"/>
                  </a:cubicBezTo>
                  <a:cubicBezTo>
                    <a:pt x="1840738" y="471170"/>
                    <a:pt x="1445768" y="76200"/>
                    <a:pt x="958469" y="76200"/>
                  </a:cubicBezTo>
                  <a:lnTo>
                    <a:pt x="958469" y="38100"/>
                  </a:lnTo>
                  <a:lnTo>
                    <a:pt x="958469" y="76200"/>
                  </a:lnTo>
                  <a:cubicBezTo>
                    <a:pt x="471170" y="76200"/>
                    <a:pt x="76200" y="471170"/>
                    <a:pt x="76200" y="958469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0636310" y="5970835"/>
            <a:ext cx="5146145" cy="982446"/>
          </a:xfrm>
          <a:custGeom>
            <a:avLst/>
            <a:gdLst/>
            <a:ahLst/>
            <a:cxnLst/>
            <a:rect r="r" b="b" t="t" l="l"/>
            <a:pathLst>
              <a:path h="982446" w="5146145">
                <a:moveTo>
                  <a:pt x="0" y="0"/>
                </a:moveTo>
                <a:lnTo>
                  <a:pt x="5146145" y="0"/>
                </a:lnTo>
                <a:lnTo>
                  <a:pt x="5146145" y="982446"/>
                </a:lnTo>
                <a:lnTo>
                  <a:pt x="0" y="982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907787" y="6209027"/>
            <a:ext cx="3439804" cy="31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2022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Insight and recommendation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62068" y="5980360"/>
            <a:ext cx="1041325" cy="8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5393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07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118234" y="7255332"/>
            <a:ext cx="1384726" cy="1384726"/>
            <a:chOff x="0" y="0"/>
            <a:chExt cx="1917000" cy="1917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8100" y="38100"/>
              <a:ext cx="1840738" cy="1840738"/>
            </a:xfrm>
            <a:custGeom>
              <a:avLst/>
              <a:gdLst/>
              <a:ahLst/>
              <a:cxnLst/>
              <a:rect r="r" b="b" t="t" l="l"/>
              <a:pathLst>
                <a:path h="1840738" w="1840738">
                  <a:moveTo>
                    <a:pt x="0" y="920369"/>
                  </a:moveTo>
                  <a:cubicBezTo>
                    <a:pt x="0" y="412115"/>
                    <a:pt x="412115" y="0"/>
                    <a:pt x="920369" y="0"/>
                  </a:cubicBezTo>
                  <a:cubicBezTo>
                    <a:pt x="1428623" y="0"/>
                    <a:pt x="1840738" y="412115"/>
                    <a:pt x="1840738" y="920369"/>
                  </a:cubicBezTo>
                  <a:cubicBezTo>
                    <a:pt x="1840738" y="1428623"/>
                    <a:pt x="1428623" y="1840738"/>
                    <a:pt x="920369" y="1840738"/>
                  </a:cubicBezTo>
                  <a:cubicBezTo>
                    <a:pt x="412115" y="1840738"/>
                    <a:pt x="0" y="1428750"/>
                    <a:pt x="0" y="920369"/>
                  </a:cubicBezTo>
                  <a:close/>
                </a:path>
              </a:pathLst>
            </a:custGeom>
            <a:solidFill>
              <a:srgbClr val="FAA859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16938" cy="1916938"/>
            </a:xfrm>
            <a:custGeom>
              <a:avLst/>
              <a:gdLst/>
              <a:ahLst/>
              <a:cxnLst/>
              <a:rect r="r" b="b" t="t" l="l"/>
              <a:pathLst>
                <a:path h="1916938" w="1916938">
                  <a:moveTo>
                    <a:pt x="0" y="958469"/>
                  </a:moveTo>
                  <a:cubicBezTo>
                    <a:pt x="0" y="429133"/>
                    <a:pt x="429133" y="0"/>
                    <a:pt x="958469" y="0"/>
                  </a:cubicBezTo>
                  <a:lnTo>
                    <a:pt x="958469" y="38100"/>
                  </a:lnTo>
                  <a:lnTo>
                    <a:pt x="958469" y="0"/>
                  </a:lnTo>
                  <a:cubicBezTo>
                    <a:pt x="1487805" y="0"/>
                    <a:pt x="1916938" y="429133"/>
                    <a:pt x="1916938" y="958469"/>
                  </a:cubicBezTo>
                  <a:lnTo>
                    <a:pt x="1878838" y="958469"/>
                  </a:lnTo>
                  <a:lnTo>
                    <a:pt x="1916938" y="958469"/>
                  </a:lnTo>
                  <a:cubicBezTo>
                    <a:pt x="1916938" y="1487805"/>
                    <a:pt x="1487805" y="1916938"/>
                    <a:pt x="958469" y="1916938"/>
                  </a:cubicBezTo>
                  <a:lnTo>
                    <a:pt x="958469" y="1878838"/>
                  </a:lnTo>
                  <a:lnTo>
                    <a:pt x="958469" y="1916938"/>
                  </a:lnTo>
                  <a:cubicBezTo>
                    <a:pt x="429133" y="1916938"/>
                    <a:pt x="0" y="1487805"/>
                    <a:pt x="0" y="958469"/>
                  </a:cubicBezTo>
                  <a:lnTo>
                    <a:pt x="38100" y="958469"/>
                  </a:lnTo>
                  <a:lnTo>
                    <a:pt x="76200" y="958469"/>
                  </a:lnTo>
                  <a:lnTo>
                    <a:pt x="38100" y="958469"/>
                  </a:lnTo>
                  <a:lnTo>
                    <a:pt x="0" y="958469"/>
                  </a:lnTo>
                  <a:moveTo>
                    <a:pt x="76200" y="958469"/>
                  </a:moveTo>
                  <a:cubicBezTo>
                    <a:pt x="76200" y="979551"/>
                    <a:pt x="59182" y="996569"/>
                    <a:pt x="38100" y="996569"/>
                  </a:cubicBezTo>
                  <a:cubicBezTo>
                    <a:pt x="17018" y="996569"/>
                    <a:pt x="0" y="979551"/>
                    <a:pt x="0" y="958469"/>
                  </a:cubicBezTo>
                  <a:cubicBezTo>
                    <a:pt x="0" y="937387"/>
                    <a:pt x="17018" y="920369"/>
                    <a:pt x="38100" y="920369"/>
                  </a:cubicBezTo>
                  <a:cubicBezTo>
                    <a:pt x="59182" y="920369"/>
                    <a:pt x="76200" y="937387"/>
                    <a:pt x="76200" y="958469"/>
                  </a:cubicBezTo>
                  <a:cubicBezTo>
                    <a:pt x="76200" y="1445768"/>
                    <a:pt x="471170" y="1840738"/>
                    <a:pt x="958469" y="1840738"/>
                  </a:cubicBezTo>
                  <a:cubicBezTo>
                    <a:pt x="1445768" y="1840738"/>
                    <a:pt x="1840738" y="1445768"/>
                    <a:pt x="1840738" y="958469"/>
                  </a:cubicBezTo>
                  <a:cubicBezTo>
                    <a:pt x="1840738" y="471170"/>
                    <a:pt x="1445768" y="76200"/>
                    <a:pt x="958469" y="76200"/>
                  </a:cubicBezTo>
                  <a:lnTo>
                    <a:pt x="958469" y="38100"/>
                  </a:lnTo>
                  <a:lnTo>
                    <a:pt x="958469" y="76200"/>
                  </a:lnTo>
                  <a:cubicBezTo>
                    <a:pt x="471170" y="76200"/>
                    <a:pt x="76200" y="471170"/>
                    <a:pt x="76200" y="958469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0635470" y="7456472"/>
            <a:ext cx="5146145" cy="982446"/>
          </a:xfrm>
          <a:custGeom>
            <a:avLst/>
            <a:gdLst/>
            <a:ahLst/>
            <a:cxnLst/>
            <a:rect r="r" b="b" t="t" l="l"/>
            <a:pathLst>
              <a:path h="982446" w="5146145">
                <a:moveTo>
                  <a:pt x="0" y="0"/>
                </a:moveTo>
                <a:lnTo>
                  <a:pt x="5146145" y="0"/>
                </a:lnTo>
                <a:lnTo>
                  <a:pt x="5146145" y="982446"/>
                </a:lnTo>
                <a:lnTo>
                  <a:pt x="0" y="982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907787" y="7649472"/>
            <a:ext cx="3439804" cy="43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98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Appendix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62068" y="7502692"/>
            <a:ext cx="1041325" cy="8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5393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08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977808" y="2684868"/>
            <a:ext cx="1384726" cy="1384726"/>
            <a:chOff x="0" y="0"/>
            <a:chExt cx="1917000" cy="1917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38100" y="38100"/>
              <a:ext cx="1840738" cy="1840738"/>
            </a:xfrm>
            <a:custGeom>
              <a:avLst/>
              <a:gdLst/>
              <a:ahLst/>
              <a:cxnLst/>
              <a:rect r="r" b="b" t="t" l="l"/>
              <a:pathLst>
                <a:path h="1840738" w="1840738">
                  <a:moveTo>
                    <a:pt x="0" y="920369"/>
                  </a:moveTo>
                  <a:cubicBezTo>
                    <a:pt x="0" y="412115"/>
                    <a:pt x="412115" y="0"/>
                    <a:pt x="920369" y="0"/>
                  </a:cubicBezTo>
                  <a:cubicBezTo>
                    <a:pt x="1428623" y="0"/>
                    <a:pt x="1840738" y="412115"/>
                    <a:pt x="1840738" y="920369"/>
                  </a:cubicBezTo>
                  <a:cubicBezTo>
                    <a:pt x="1840738" y="1428623"/>
                    <a:pt x="1428623" y="1840738"/>
                    <a:pt x="920369" y="1840738"/>
                  </a:cubicBezTo>
                  <a:cubicBezTo>
                    <a:pt x="412115" y="1840738"/>
                    <a:pt x="0" y="1428750"/>
                    <a:pt x="0" y="920369"/>
                  </a:cubicBezTo>
                  <a:close/>
                </a:path>
              </a:pathLst>
            </a:custGeom>
            <a:solidFill>
              <a:srgbClr val="FAA859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16938" cy="1916938"/>
            </a:xfrm>
            <a:custGeom>
              <a:avLst/>
              <a:gdLst/>
              <a:ahLst/>
              <a:cxnLst/>
              <a:rect r="r" b="b" t="t" l="l"/>
              <a:pathLst>
                <a:path h="1916938" w="1916938">
                  <a:moveTo>
                    <a:pt x="0" y="958469"/>
                  </a:moveTo>
                  <a:cubicBezTo>
                    <a:pt x="0" y="429133"/>
                    <a:pt x="429133" y="0"/>
                    <a:pt x="958469" y="0"/>
                  </a:cubicBezTo>
                  <a:lnTo>
                    <a:pt x="958469" y="38100"/>
                  </a:lnTo>
                  <a:lnTo>
                    <a:pt x="958469" y="0"/>
                  </a:lnTo>
                  <a:cubicBezTo>
                    <a:pt x="1487805" y="0"/>
                    <a:pt x="1916938" y="429133"/>
                    <a:pt x="1916938" y="958469"/>
                  </a:cubicBezTo>
                  <a:lnTo>
                    <a:pt x="1878838" y="958469"/>
                  </a:lnTo>
                  <a:lnTo>
                    <a:pt x="1916938" y="958469"/>
                  </a:lnTo>
                  <a:cubicBezTo>
                    <a:pt x="1916938" y="1487805"/>
                    <a:pt x="1487805" y="1916938"/>
                    <a:pt x="958469" y="1916938"/>
                  </a:cubicBezTo>
                  <a:lnTo>
                    <a:pt x="958469" y="1878838"/>
                  </a:lnTo>
                  <a:lnTo>
                    <a:pt x="958469" y="1916938"/>
                  </a:lnTo>
                  <a:cubicBezTo>
                    <a:pt x="429133" y="1916938"/>
                    <a:pt x="0" y="1487805"/>
                    <a:pt x="0" y="958469"/>
                  </a:cubicBezTo>
                  <a:lnTo>
                    <a:pt x="38100" y="958469"/>
                  </a:lnTo>
                  <a:lnTo>
                    <a:pt x="76200" y="958469"/>
                  </a:lnTo>
                  <a:lnTo>
                    <a:pt x="38100" y="958469"/>
                  </a:lnTo>
                  <a:lnTo>
                    <a:pt x="0" y="958469"/>
                  </a:lnTo>
                  <a:moveTo>
                    <a:pt x="76200" y="958469"/>
                  </a:moveTo>
                  <a:cubicBezTo>
                    <a:pt x="76200" y="979551"/>
                    <a:pt x="59182" y="996569"/>
                    <a:pt x="38100" y="996569"/>
                  </a:cubicBezTo>
                  <a:cubicBezTo>
                    <a:pt x="17018" y="996569"/>
                    <a:pt x="0" y="979551"/>
                    <a:pt x="0" y="958469"/>
                  </a:cubicBezTo>
                  <a:cubicBezTo>
                    <a:pt x="0" y="937387"/>
                    <a:pt x="17018" y="920369"/>
                    <a:pt x="38100" y="920369"/>
                  </a:cubicBezTo>
                  <a:cubicBezTo>
                    <a:pt x="59182" y="920369"/>
                    <a:pt x="76200" y="937387"/>
                    <a:pt x="76200" y="958469"/>
                  </a:cubicBezTo>
                  <a:cubicBezTo>
                    <a:pt x="76200" y="1445768"/>
                    <a:pt x="471170" y="1840738"/>
                    <a:pt x="958469" y="1840738"/>
                  </a:cubicBezTo>
                  <a:cubicBezTo>
                    <a:pt x="1445768" y="1840738"/>
                    <a:pt x="1840738" y="1445768"/>
                    <a:pt x="1840738" y="958469"/>
                  </a:cubicBezTo>
                  <a:cubicBezTo>
                    <a:pt x="1840738" y="471170"/>
                    <a:pt x="1445768" y="76200"/>
                    <a:pt x="958469" y="76200"/>
                  </a:cubicBezTo>
                  <a:lnTo>
                    <a:pt x="958469" y="38100"/>
                  </a:lnTo>
                  <a:lnTo>
                    <a:pt x="958469" y="76200"/>
                  </a:lnTo>
                  <a:cubicBezTo>
                    <a:pt x="471170" y="76200"/>
                    <a:pt x="76200" y="471170"/>
                    <a:pt x="76200" y="958469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3495045" y="2886008"/>
            <a:ext cx="5146145" cy="982446"/>
          </a:xfrm>
          <a:custGeom>
            <a:avLst/>
            <a:gdLst/>
            <a:ahLst/>
            <a:cxnLst/>
            <a:rect r="r" b="b" t="t" l="l"/>
            <a:pathLst>
              <a:path h="982446" w="5146145">
                <a:moveTo>
                  <a:pt x="0" y="0"/>
                </a:moveTo>
                <a:lnTo>
                  <a:pt x="5146145" y="0"/>
                </a:lnTo>
                <a:lnTo>
                  <a:pt x="5146145" y="982446"/>
                </a:lnTo>
                <a:lnTo>
                  <a:pt x="0" y="982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767361" y="3079008"/>
            <a:ext cx="3439804" cy="43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98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Executive Summary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1643" y="2932228"/>
            <a:ext cx="1041325" cy="8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5393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01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2012086" y="4210669"/>
            <a:ext cx="1384726" cy="1384726"/>
            <a:chOff x="0" y="0"/>
            <a:chExt cx="1917000" cy="1917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38100" y="38100"/>
              <a:ext cx="1840738" cy="1840738"/>
            </a:xfrm>
            <a:custGeom>
              <a:avLst/>
              <a:gdLst/>
              <a:ahLst/>
              <a:cxnLst/>
              <a:rect r="r" b="b" t="t" l="l"/>
              <a:pathLst>
                <a:path h="1840738" w="1840738">
                  <a:moveTo>
                    <a:pt x="0" y="920369"/>
                  </a:moveTo>
                  <a:cubicBezTo>
                    <a:pt x="0" y="412115"/>
                    <a:pt x="412115" y="0"/>
                    <a:pt x="920369" y="0"/>
                  </a:cubicBezTo>
                  <a:cubicBezTo>
                    <a:pt x="1428623" y="0"/>
                    <a:pt x="1840738" y="412115"/>
                    <a:pt x="1840738" y="920369"/>
                  </a:cubicBezTo>
                  <a:cubicBezTo>
                    <a:pt x="1840738" y="1428623"/>
                    <a:pt x="1428623" y="1840738"/>
                    <a:pt x="920369" y="1840738"/>
                  </a:cubicBezTo>
                  <a:cubicBezTo>
                    <a:pt x="412115" y="1840738"/>
                    <a:pt x="0" y="1428750"/>
                    <a:pt x="0" y="920369"/>
                  </a:cubicBezTo>
                  <a:close/>
                </a:path>
              </a:pathLst>
            </a:custGeom>
            <a:solidFill>
              <a:srgbClr val="FAA859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916938" cy="1916938"/>
            </a:xfrm>
            <a:custGeom>
              <a:avLst/>
              <a:gdLst/>
              <a:ahLst/>
              <a:cxnLst/>
              <a:rect r="r" b="b" t="t" l="l"/>
              <a:pathLst>
                <a:path h="1916938" w="1916938">
                  <a:moveTo>
                    <a:pt x="0" y="958469"/>
                  </a:moveTo>
                  <a:cubicBezTo>
                    <a:pt x="0" y="429133"/>
                    <a:pt x="429133" y="0"/>
                    <a:pt x="958469" y="0"/>
                  </a:cubicBezTo>
                  <a:lnTo>
                    <a:pt x="958469" y="38100"/>
                  </a:lnTo>
                  <a:lnTo>
                    <a:pt x="958469" y="0"/>
                  </a:lnTo>
                  <a:cubicBezTo>
                    <a:pt x="1487805" y="0"/>
                    <a:pt x="1916938" y="429133"/>
                    <a:pt x="1916938" y="958469"/>
                  </a:cubicBezTo>
                  <a:lnTo>
                    <a:pt x="1878838" y="958469"/>
                  </a:lnTo>
                  <a:lnTo>
                    <a:pt x="1916938" y="958469"/>
                  </a:lnTo>
                  <a:cubicBezTo>
                    <a:pt x="1916938" y="1487805"/>
                    <a:pt x="1487805" y="1916938"/>
                    <a:pt x="958469" y="1916938"/>
                  </a:cubicBezTo>
                  <a:lnTo>
                    <a:pt x="958469" y="1878838"/>
                  </a:lnTo>
                  <a:lnTo>
                    <a:pt x="958469" y="1916938"/>
                  </a:lnTo>
                  <a:cubicBezTo>
                    <a:pt x="429133" y="1916938"/>
                    <a:pt x="0" y="1487805"/>
                    <a:pt x="0" y="958469"/>
                  </a:cubicBezTo>
                  <a:lnTo>
                    <a:pt x="38100" y="958469"/>
                  </a:lnTo>
                  <a:lnTo>
                    <a:pt x="76200" y="958469"/>
                  </a:lnTo>
                  <a:lnTo>
                    <a:pt x="38100" y="958469"/>
                  </a:lnTo>
                  <a:lnTo>
                    <a:pt x="0" y="958469"/>
                  </a:lnTo>
                  <a:moveTo>
                    <a:pt x="76200" y="958469"/>
                  </a:moveTo>
                  <a:cubicBezTo>
                    <a:pt x="76200" y="979551"/>
                    <a:pt x="59182" y="996569"/>
                    <a:pt x="38100" y="996569"/>
                  </a:cubicBezTo>
                  <a:cubicBezTo>
                    <a:pt x="17018" y="996569"/>
                    <a:pt x="0" y="979551"/>
                    <a:pt x="0" y="958469"/>
                  </a:cubicBezTo>
                  <a:cubicBezTo>
                    <a:pt x="0" y="937387"/>
                    <a:pt x="17018" y="920369"/>
                    <a:pt x="38100" y="920369"/>
                  </a:cubicBezTo>
                  <a:cubicBezTo>
                    <a:pt x="59182" y="920369"/>
                    <a:pt x="76200" y="937387"/>
                    <a:pt x="76200" y="958469"/>
                  </a:cubicBezTo>
                  <a:cubicBezTo>
                    <a:pt x="76200" y="1445768"/>
                    <a:pt x="471170" y="1840738"/>
                    <a:pt x="958469" y="1840738"/>
                  </a:cubicBezTo>
                  <a:cubicBezTo>
                    <a:pt x="1445768" y="1840738"/>
                    <a:pt x="1840738" y="1445768"/>
                    <a:pt x="1840738" y="958469"/>
                  </a:cubicBezTo>
                  <a:cubicBezTo>
                    <a:pt x="1840738" y="471170"/>
                    <a:pt x="1445768" y="76200"/>
                    <a:pt x="958469" y="76200"/>
                  </a:cubicBezTo>
                  <a:lnTo>
                    <a:pt x="958469" y="38100"/>
                  </a:lnTo>
                  <a:lnTo>
                    <a:pt x="958469" y="76200"/>
                  </a:lnTo>
                  <a:cubicBezTo>
                    <a:pt x="471170" y="76200"/>
                    <a:pt x="76200" y="471170"/>
                    <a:pt x="76200" y="958469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3529322" y="4411809"/>
            <a:ext cx="5146145" cy="982446"/>
          </a:xfrm>
          <a:custGeom>
            <a:avLst/>
            <a:gdLst/>
            <a:ahLst/>
            <a:cxnLst/>
            <a:rect r="r" b="b" t="t" l="l"/>
            <a:pathLst>
              <a:path h="982446" w="5146145">
                <a:moveTo>
                  <a:pt x="0" y="0"/>
                </a:moveTo>
                <a:lnTo>
                  <a:pt x="5146145" y="0"/>
                </a:lnTo>
                <a:lnTo>
                  <a:pt x="5146145" y="982446"/>
                </a:lnTo>
                <a:lnTo>
                  <a:pt x="0" y="982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3801639" y="4604808"/>
            <a:ext cx="3439804" cy="43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98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Project Background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155920" y="4458029"/>
            <a:ext cx="1041325" cy="8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5393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02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2012086" y="5733001"/>
            <a:ext cx="1384726" cy="1384726"/>
            <a:chOff x="0" y="0"/>
            <a:chExt cx="1917000" cy="1917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38100" y="38100"/>
              <a:ext cx="1840738" cy="1840738"/>
            </a:xfrm>
            <a:custGeom>
              <a:avLst/>
              <a:gdLst/>
              <a:ahLst/>
              <a:cxnLst/>
              <a:rect r="r" b="b" t="t" l="l"/>
              <a:pathLst>
                <a:path h="1840738" w="1840738">
                  <a:moveTo>
                    <a:pt x="0" y="920369"/>
                  </a:moveTo>
                  <a:cubicBezTo>
                    <a:pt x="0" y="412115"/>
                    <a:pt x="412115" y="0"/>
                    <a:pt x="920369" y="0"/>
                  </a:cubicBezTo>
                  <a:cubicBezTo>
                    <a:pt x="1428623" y="0"/>
                    <a:pt x="1840738" y="412115"/>
                    <a:pt x="1840738" y="920369"/>
                  </a:cubicBezTo>
                  <a:cubicBezTo>
                    <a:pt x="1840738" y="1428623"/>
                    <a:pt x="1428623" y="1840738"/>
                    <a:pt x="920369" y="1840738"/>
                  </a:cubicBezTo>
                  <a:cubicBezTo>
                    <a:pt x="412115" y="1840738"/>
                    <a:pt x="0" y="1428750"/>
                    <a:pt x="0" y="920369"/>
                  </a:cubicBezTo>
                  <a:close/>
                </a:path>
              </a:pathLst>
            </a:custGeom>
            <a:solidFill>
              <a:srgbClr val="FAA859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916938" cy="1916938"/>
            </a:xfrm>
            <a:custGeom>
              <a:avLst/>
              <a:gdLst/>
              <a:ahLst/>
              <a:cxnLst/>
              <a:rect r="r" b="b" t="t" l="l"/>
              <a:pathLst>
                <a:path h="1916938" w="1916938">
                  <a:moveTo>
                    <a:pt x="0" y="958469"/>
                  </a:moveTo>
                  <a:cubicBezTo>
                    <a:pt x="0" y="429133"/>
                    <a:pt x="429133" y="0"/>
                    <a:pt x="958469" y="0"/>
                  </a:cubicBezTo>
                  <a:lnTo>
                    <a:pt x="958469" y="38100"/>
                  </a:lnTo>
                  <a:lnTo>
                    <a:pt x="958469" y="0"/>
                  </a:lnTo>
                  <a:cubicBezTo>
                    <a:pt x="1487805" y="0"/>
                    <a:pt x="1916938" y="429133"/>
                    <a:pt x="1916938" y="958469"/>
                  </a:cubicBezTo>
                  <a:lnTo>
                    <a:pt x="1878838" y="958469"/>
                  </a:lnTo>
                  <a:lnTo>
                    <a:pt x="1916938" y="958469"/>
                  </a:lnTo>
                  <a:cubicBezTo>
                    <a:pt x="1916938" y="1487805"/>
                    <a:pt x="1487805" y="1916938"/>
                    <a:pt x="958469" y="1916938"/>
                  </a:cubicBezTo>
                  <a:lnTo>
                    <a:pt x="958469" y="1878838"/>
                  </a:lnTo>
                  <a:lnTo>
                    <a:pt x="958469" y="1916938"/>
                  </a:lnTo>
                  <a:cubicBezTo>
                    <a:pt x="429133" y="1916938"/>
                    <a:pt x="0" y="1487805"/>
                    <a:pt x="0" y="958469"/>
                  </a:cubicBezTo>
                  <a:lnTo>
                    <a:pt x="38100" y="958469"/>
                  </a:lnTo>
                  <a:lnTo>
                    <a:pt x="76200" y="958469"/>
                  </a:lnTo>
                  <a:lnTo>
                    <a:pt x="38100" y="958469"/>
                  </a:lnTo>
                  <a:lnTo>
                    <a:pt x="0" y="958469"/>
                  </a:lnTo>
                  <a:moveTo>
                    <a:pt x="76200" y="958469"/>
                  </a:moveTo>
                  <a:cubicBezTo>
                    <a:pt x="76200" y="979551"/>
                    <a:pt x="59182" y="996569"/>
                    <a:pt x="38100" y="996569"/>
                  </a:cubicBezTo>
                  <a:cubicBezTo>
                    <a:pt x="17018" y="996569"/>
                    <a:pt x="0" y="979551"/>
                    <a:pt x="0" y="958469"/>
                  </a:cubicBezTo>
                  <a:cubicBezTo>
                    <a:pt x="0" y="937387"/>
                    <a:pt x="17018" y="920369"/>
                    <a:pt x="38100" y="920369"/>
                  </a:cubicBezTo>
                  <a:cubicBezTo>
                    <a:pt x="59182" y="920369"/>
                    <a:pt x="76200" y="937387"/>
                    <a:pt x="76200" y="958469"/>
                  </a:cubicBezTo>
                  <a:cubicBezTo>
                    <a:pt x="76200" y="1445768"/>
                    <a:pt x="471170" y="1840738"/>
                    <a:pt x="958469" y="1840738"/>
                  </a:cubicBezTo>
                  <a:cubicBezTo>
                    <a:pt x="1445768" y="1840738"/>
                    <a:pt x="1840738" y="1445768"/>
                    <a:pt x="1840738" y="958469"/>
                  </a:cubicBezTo>
                  <a:cubicBezTo>
                    <a:pt x="1840738" y="471170"/>
                    <a:pt x="1445768" y="76200"/>
                    <a:pt x="958469" y="76200"/>
                  </a:cubicBezTo>
                  <a:lnTo>
                    <a:pt x="958469" y="38100"/>
                  </a:lnTo>
                  <a:lnTo>
                    <a:pt x="958469" y="76200"/>
                  </a:lnTo>
                  <a:cubicBezTo>
                    <a:pt x="471170" y="76200"/>
                    <a:pt x="76200" y="471170"/>
                    <a:pt x="76200" y="958469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3529322" y="5934141"/>
            <a:ext cx="5146145" cy="982446"/>
          </a:xfrm>
          <a:custGeom>
            <a:avLst/>
            <a:gdLst/>
            <a:ahLst/>
            <a:cxnLst/>
            <a:rect r="r" b="b" t="t" l="l"/>
            <a:pathLst>
              <a:path h="982446" w="5146145">
                <a:moveTo>
                  <a:pt x="0" y="0"/>
                </a:moveTo>
                <a:lnTo>
                  <a:pt x="5146145" y="0"/>
                </a:lnTo>
                <a:lnTo>
                  <a:pt x="5146145" y="982445"/>
                </a:lnTo>
                <a:lnTo>
                  <a:pt x="0" y="9824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3801639" y="6127140"/>
            <a:ext cx="3439804" cy="43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98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Project Goals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155920" y="5980360"/>
            <a:ext cx="1041325" cy="8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5393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03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2012086" y="7255332"/>
            <a:ext cx="1384726" cy="1384726"/>
            <a:chOff x="0" y="0"/>
            <a:chExt cx="1917000" cy="19170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38100" y="38100"/>
              <a:ext cx="1840738" cy="1840738"/>
            </a:xfrm>
            <a:custGeom>
              <a:avLst/>
              <a:gdLst/>
              <a:ahLst/>
              <a:cxnLst/>
              <a:rect r="r" b="b" t="t" l="l"/>
              <a:pathLst>
                <a:path h="1840738" w="1840738">
                  <a:moveTo>
                    <a:pt x="0" y="920369"/>
                  </a:moveTo>
                  <a:cubicBezTo>
                    <a:pt x="0" y="412115"/>
                    <a:pt x="412115" y="0"/>
                    <a:pt x="920369" y="0"/>
                  </a:cubicBezTo>
                  <a:cubicBezTo>
                    <a:pt x="1428623" y="0"/>
                    <a:pt x="1840738" y="412115"/>
                    <a:pt x="1840738" y="920369"/>
                  </a:cubicBezTo>
                  <a:cubicBezTo>
                    <a:pt x="1840738" y="1428623"/>
                    <a:pt x="1428623" y="1840738"/>
                    <a:pt x="920369" y="1840738"/>
                  </a:cubicBezTo>
                  <a:cubicBezTo>
                    <a:pt x="412115" y="1840738"/>
                    <a:pt x="0" y="1428750"/>
                    <a:pt x="0" y="920369"/>
                  </a:cubicBezTo>
                  <a:close/>
                </a:path>
              </a:pathLst>
            </a:custGeom>
            <a:solidFill>
              <a:srgbClr val="FAA859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916938" cy="1916938"/>
            </a:xfrm>
            <a:custGeom>
              <a:avLst/>
              <a:gdLst/>
              <a:ahLst/>
              <a:cxnLst/>
              <a:rect r="r" b="b" t="t" l="l"/>
              <a:pathLst>
                <a:path h="1916938" w="1916938">
                  <a:moveTo>
                    <a:pt x="0" y="958469"/>
                  </a:moveTo>
                  <a:cubicBezTo>
                    <a:pt x="0" y="429133"/>
                    <a:pt x="429133" y="0"/>
                    <a:pt x="958469" y="0"/>
                  </a:cubicBezTo>
                  <a:lnTo>
                    <a:pt x="958469" y="38100"/>
                  </a:lnTo>
                  <a:lnTo>
                    <a:pt x="958469" y="0"/>
                  </a:lnTo>
                  <a:cubicBezTo>
                    <a:pt x="1487805" y="0"/>
                    <a:pt x="1916938" y="429133"/>
                    <a:pt x="1916938" y="958469"/>
                  </a:cubicBezTo>
                  <a:lnTo>
                    <a:pt x="1878838" y="958469"/>
                  </a:lnTo>
                  <a:lnTo>
                    <a:pt x="1916938" y="958469"/>
                  </a:lnTo>
                  <a:cubicBezTo>
                    <a:pt x="1916938" y="1487805"/>
                    <a:pt x="1487805" y="1916938"/>
                    <a:pt x="958469" y="1916938"/>
                  </a:cubicBezTo>
                  <a:lnTo>
                    <a:pt x="958469" y="1878838"/>
                  </a:lnTo>
                  <a:lnTo>
                    <a:pt x="958469" y="1916938"/>
                  </a:lnTo>
                  <a:cubicBezTo>
                    <a:pt x="429133" y="1916938"/>
                    <a:pt x="0" y="1487805"/>
                    <a:pt x="0" y="958469"/>
                  </a:cubicBezTo>
                  <a:lnTo>
                    <a:pt x="38100" y="958469"/>
                  </a:lnTo>
                  <a:lnTo>
                    <a:pt x="76200" y="958469"/>
                  </a:lnTo>
                  <a:lnTo>
                    <a:pt x="38100" y="958469"/>
                  </a:lnTo>
                  <a:lnTo>
                    <a:pt x="0" y="958469"/>
                  </a:lnTo>
                  <a:moveTo>
                    <a:pt x="76200" y="958469"/>
                  </a:moveTo>
                  <a:cubicBezTo>
                    <a:pt x="76200" y="979551"/>
                    <a:pt x="59182" y="996569"/>
                    <a:pt x="38100" y="996569"/>
                  </a:cubicBezTo>
                  <a:cubicBezTo>
                    <a:pt x="17018" y="996569"/>
                    <a:pt x="0" y="979551"/>
                    <a:pt x="0" y="958469"/>
                  </a:cubicBezTo>
                  <a:cubicBezTo>
                    <a:pt x="0" y="937387"/>
                    <a:pt x="17018" y="920369"/>
                    <a:pt x="38100" y="920369"/>
                  </a:cubicBezTo>
                  <a:cubicBezTo>
                    <a:pt x="59182" y="920369"/>
                    <a:pt x="76200" y="937387"/>
                    <a:pt x="76200" y="958469"/>
                  </a:cubicBezTo>
                  <a:cubicBezTo>
                    <a:pt x="76200" y="1445768"/>
                    <a:pt x="471170" y="1840738"/>
                    <a:pt x="958469" y="1840738"/>
                  </a:cubicBezTo>
                  <a:cubicBezTo>
                    <a:pt x="1445768" y="1840738"/>
                    <a:pt x="1840738" y="1445768"/>
                    <a:pt x="1840738" y="958469"/>
                  </a:cubicBezTo>
                  <a:cubicBezTo>
                    <a:pt x="1840738" y="471170"/>
                    <a:pt x="1445768" y="76200"/>
                    <a:pt x="958469" y="76200"/>
                  </a:cubicBezTo>
                  <a:lnTo>
                    <a:pt x="958469" y="38100"/>
                  </a:lnTo>
                  <a:lnTo>
                    <a:pt x="958469" y="76200"/>
                  </a:lnTo>
                  <a:cubicBezTo>
                    <a:pt x="471170" y="76200"/>
                    <a:pt x="76200" y="471170"/>
                    <a:pt x="76200" y="958469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3529322" y="7456472"/>
            <a:ext cx="5146145" cy="982446"/>
          </a:xfrm>
          <a:custGeom>
            <a:avLst/>
            <a:gdLst/>
            <a:ahLst/>
            <a:cxnLst/>
            <a:rect r="r" b="b" t="t" l="l"/>
            <a:pathLst>
              <a:path h="982446" w="5146145">
                <a:moveTo>
                  <a:pt x="0" y="0"/>
                </a:moveTo>
                <a:lnTo>
                  <a:pt x="5146145" y="0"/>
                </a:lnTo>
                <a:lnTo>
                  <a:pt x="5146145" y="982446"/>
                </a:lnTo>
                <a:lnTo>
                  <a:pt x="0" y="982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3801639" y="7649472"/>
            <a:ext cx="3439804" cy="43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2"/>
              </a:lnSpc>
            </a:pPr>
            <a:r>
              <a:rPr lang="en-US" sz="2985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Methodology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155920" y="7502692"/>
            <a:ext cx="1041325" cy="8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2"/>
              </a:lnSpc>
            </a:pPr>
            <a:r>
              <a:rPr lang="en-US" sz="5393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04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465665" y="1271358"/>
            <a:ext cx="13315950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999">
                <a:solidFill>
                  <a:srgbClr val="6DAEF8"/>
                </a:solidFill>
                <a:latin typeface="Bree Serif"/>
                <a:ea typeface="Bree Serif"/>
                <a:cs typeface="Bree Serif"/>
                <a:sym typeface="Bree Serif"/>
              </a:rPr>
              <a:t>TABLE OF CONTENS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7589990" y="221504"/>
            <a:ext cx="3001865" cy="864346"/>
            <a:chOff x="0" y="0"/>
            <a:chExt cx="4002487" cy="1152461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112015"/>
              <a:ext cx="2419364" cy="928431"/>
            </a:xfrm>
            <a:custGeom>
              <a:avLst/>
              <a:gdLst/>
              <a:ahLst/>
              <a:cxnLst/>
              <a:rect r="r" b="b" t="t" l="l"/>
              <a:pathLst>
                <a:path h="928431" w="2419364">
                  <a:moveTo>
                    <a:pt x="0" y="0"/>
                  </a:moveTo>
                  <a:lnTo>
                    <a:pt x="2419364" y="0"/>
                  </a:lnTo>
                  <a:lnTo>
                    <a:pt x="2419364" y="928431"/>
                  </a:lnTo>
                  <a:lnTo>
                    <a:pt x="0" y="928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2850026" y="0"/>
              <a:ext cx="1152461" cy="1152461"/>
            </a:xfrm>
            <a:custGeom>
              <a:avLst/>
              <a:gdLst/>
              <a:ahLst/>
              <a:cxnLst/>
              <a:rect r="r" b="b" t="t" l="l"/>
              <a:pathLst>
                <a:path h="1152461" w="1152461">
                  <a:moveTo>
                    <a:pt x="0" y="0"/>
                  </a:moveTo>
                  <a:lnTo>
                    <a:pt x="1152461" y="0"/>
                  </a:lnTo>
                  <a:lnTo>
                    <a:pt x="1152461" y="1152461"/>
                  </a:lnTo>
                  <a:lnTo>
                    <a:pt x="0" y="1152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组 2"/>
          <p:cNvSpPr/>
          <p:nvPr/>
        </p:nvSpPr>
        <p:spPr>
          <a:xfrm flipH="false" flipV="false" rot="0">
            <a:off x="19754" y="4240574"/>
            <a:ext cx="18229442" cy="6046426"/>
          </a:xfrm>
          <a:custGeom>
            <a:avLst/>
            <a:gdLst/>
            <a:ahLst/>
            <a:cxnLst/>
            <a:rect r="r" b="b" t="t" l="l"/>
            <a:pathLst>
              <a:path h="6046426" w="18229442">
                <a:moveTo>
                  <a:pt x="0" y="0"/>
                </a:moveTo>
                <a:lnTo>
                  <a:pt x="18229442" y="0"/>
                </a:lnTo>
                <a:lnTo>
                  <a:pt x="18229442" y="6046426"/>
                </a:lnTo>
                <a:lnTo>
                  <a:pt x="0" y="6046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-7332" t="-80415" r="0" b="-1541"/>
            </a:stretch>
          </a:blipFill>
        </p:spPr>
      </p:sp>
      <p:sp>
        <p:nvSpPr>
          <p:cNvPr name="Freeform 3" id="3" descr="组 2"/>
          <p:cNvSpPr/>
          <p:nvPr/>
        </p:nvSpPr>
        <p:spPr>
          <a:xfrm flipH="false" flipV="false" rot="0">
            <a:off x="-44820" y="26166"/>
            <a:ext cx="18294016" cy="4347210"/>
          </a:xfrm>
          <a:custGeom>
            <a:avLst/>
            <a:gdLst/>
            <a:ahLst/>
            <a:cxnLst/>
            <a:rect r="r" b="b" t="t" l="l"/>
            <a:pathLst>
              <a:path h="4347210" w="18294016">
                <a:moveTo>
                  <a:pt x="0" y="0"/>
                </a:moveTo>
                <a:lnTo>
                  <a:pt x="18294016" y="0"/>
                </a:lnTo>
                <a:lnTo>
                  <a:pt x="18294016" y="4347210"/>
                </a:lnTo>
                <a:lnTo>
                  <a:pt x="0" y="4347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-6953" t="-36021" r="0" b="-1170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10410" y="2335751"/>
            <a:ext cx="1537936" cy="1469453"/>
          </a:xfrm>
          <a:custGeom>
            <a:avLst/>
            <a:gdLst/>
            <a:ahLst/>
            <a:cxnLst/>
            <a:rect r="r" b="b" t="t" l="l"/>
            <a:pathLst>
              <a:path h="1469453" w="1537936">
                <a:moveTo>
                  <a:pt x="0" y="0"/>
                </a:moveTo>
                <a:lnTo>
                  <a:pt x="1537936" y="0"/>
                </a:lnTo>
                <a:lnTo>
                  <a:pt x="1537936" y="1469453"/>
                </a:lnTo>
                <a:lnTo>
                  <a:pt x="0" y="1469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59784" y="3504682"/>
            <a:ext cx="764540" cy="734388"/>
          </a:xfrm>
          <a:custGeom>
            <a:avLst/>
            <a:gdLst/>
            <a:ahLst/>
            <a:cxnLst/>
            <a:rect r="r" b="b" t="t" l="l"/>
            <a:pathLst>
              <a:path h="734388" w="764540">
                <a:moveTo>
                  <a:pt x="0" y="0"/>
                </a:moveTo>
                <a:lnTo>
                  <a:pt x="764540" y="0"/>
                </a:lnTo>
                <a:lnTo>
                  <a:pt x="764540" y="734388"/>
                </a:lnTo>
                <a:lnTo>
                  <a:pt x="0" y="734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38138" y="3503322"/>
            <a:ext cx="739826" cy="737108"/>
          </a:xfrm>
          <a:custGeom>
            <a:avLst/>
            <a:gdLst/>
            <a:ahLst/>
            <a:cxnLst/>
            <a:rect r="r" b="b" t="t" l="l"/>
            <a:pathLst>
              <a:path h="737108" w="739826">
                <a:moveTo>
                  <a:pt x="0" y="0"/>
                </a:moveTo>
                <a:lnTo>
                  <a:pt x="739826" y="0"/>
                </a:lnTo>
                <a:lnTo>
                  <a:pt x="739826" y="737108"/>
                </a:lnTo>
                <a:lnTo>
                  <a:pt x="0" y="737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14916" y="5817856"/>
            <a:ext cx="1269689" cy="1715253"/>
          </a:xfrm>
          <a:custGeom>
            <a:avLst/>
            <a:gdLst/>
            <a:ahLst/>
            <a:cxnLst/>
            <a:rect r="r" b="b" t="t" l="l"/>
            <a:pathLst>
              <a:path h="1715253" w="1269689">
                <a:moveTo>
                  <a:pt x="0" y="0"/>
                </a:moveTo>
                <a:lnTo>
                  <a:pt x="1269689" y="0"/>
                </a:lnTo>
                <a:lnTo>
                  <a:pt x="1269689" y="1715253"/>
                </a:lnTo>
                <a:lnTo>
                  <a:pt x="0" y="17152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37988" y="7829342"/>
            <a:ext cx="2423546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Google Spreadsheet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036873" y="5839875"/>
            <a:ext cx="1658495" cy="1658495"/>
          </a:xfrm>
          <a:custGeom>
            <a:avLst/>
            <a:gdLst/>
            <a:ahLst/>
            <a:cxnLst/>
            <a:rect r="r" b="b" t="t" l="l"/>
            <a:pathLst>
              <a:path h="1658495" w="1658495">
                <a:moveTo>
                  <a:pt x="0" y="0"/>
                </a:moveTo>
                <a:lnTo>
                  <a:pt x="1658495" y="0"/>
                </a:lnTo>
                <a:lnTo>
                  <a:pt x="1658495" y="1658496"/>
                </a:lnTo>
                <a:lnTo>
                  <a:pt x="0" y="16584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43118" y="7829342"/>
            <a:ext cx="204600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Microsoft</a:t>
            </a:r>
          </a:p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Powerbi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842658" y="3286555"/>
            <a:ext cx="1437750" cy="1437750"/>
            <a:chOff x="0" y="0"/>
            <a:chExt cx="1917000" cy="191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1840738" cy="1840738"/>
            </a:xfrm>
            <a:custGeom>
              <a:avLst/>
              <a:gdLst/>
              <a:ahLst/>
              <a:cxnLst/>
              <a:rect r="r" b="b" t="t" l="l"/>
              <a:pathLst>
                <a:path h="1840738" w="1840738">
                  <a:moveTo>
                    <a:pt x="0" y="920369"/>
                  </a:moveTo>
                  <a:cubicBezTo>
                    <a:pt x="0" y="412115"/>
                    <a:pt x="412115" y="0"/>
                    <a:pt x="920369" y="0"/>
                  </a:cubicBezTo>
                  <a:cubicBezTo>
                    <a:pt x="1428623" y="0"/>
                    <a:pt x="1840738" y="412115"/>
                    <a:pt x="1840738" y="920369"/>
                  </a:cubicBezTo>
                  <a:cubicBezTo>
                    <a:pt x="1840738" y="1428623"/>
                    <a:pt x="1428623" y="1840738"/>
                    <a:pt x="920369" y="1840738"/>
                  </a:cubicBezTo>
                  <a:cubicBezTo>
                    <a:pt x="412115" y="1840738"/>
                    <a:pt x="0" y="1428750"/>
                    <a:pt x="0" y="920369"/>
                  </a:cubicBezTo>
                  <a:close/>
                </a:path>
              </a:pathLst>
            </a:custGeom>
            <a:solidFill>
              <a:srgbClr val="6DAEF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6938" cy="1916938"/>
            </a:xfrm>
            <a:custGeom>
              <a:avLst/>
              <a:gdLst/>
              <a:ahLst/>
              <a:cxnLst/>
              <a:rect r="r" b="b" t="t" l="l"/>
              <a:pathLst>
                <a:path h="1916938" w="1916938">
                  <a:moveTo>
                    <a:pt x="0" y="958469"/>
                  </a:moveTo>
                  <a:cubicBezTo>
                    <a:pt x="0" y="429133"/>
                    <a:pt x="429133" y="0"/>
                    <a:pt x="958469" y="0"/>
                  </a:cubicBezTo>
                  <a:lnTo>
                    <a:pt x="958469" y="38100"/>
                  </a:lnTo>
                  <a:lnTo>
                    <a:pt x="958469" y="0"/>
                  </a:lnTo>
                  <a:cubicBezTo>
                    <a:pt x="1487805" y="0"/>
                    <a:pt x="1916938" y="429133"/>
                    <a:pt x="1916938" y="958469"/>
                  </a:cubicBezTo>
                  <a:lnTo>
                    <a:pt x="1878838" y="958469"/>
                  </a:lnTo>
                  <a:lnTo>
                    <a:pt x="1916938" y="958469"/>
                  </a:lnTo>
                  <a:cubicBezTo>
                    <a:pt x="1916938" y="1487805"/>
                    <a:pt x="1487805" y="1916938"/>
                    <a:pt x="958469" y="1916938"/>
                  </a:cubicBezTo>
                  <a:lnTo>
                    <a:pt x="958469" y="1878838"/>
                  </a:lnTo>
                  <a:lnTo>
                    <a:pt x="958469" y="1916938"/>
                  </a:lnTo>
                  <a:cubicBezTo>
                    <a:pt x="429133" y="1916938"/>
                    <a:pt x="0" y="1487805"/>
                    <a:pt x="0" y="958469"/>
                  </a:cubicBezTo>
                  <a:lnTo>
                    <a:pt x="38100" y="958469"/>
                  </a:lnTo>
                  <a:lnTo>
                    <a:pt x="76200" y="958469"/>
                  </a:lnTo>
                  <a:lnTo>
                    <a:pt x="38100" y="958469"/>
                  </a:lnTo>
                  <a:lnTo>
                    <a:pt x="0" y="958469"/>
                  </a:lnTo>
                  <a:moveTo>
                    <a:pt x="76200" y="958469"/>
                  </a:moveTo>
                  <a:cubicBezTo>
                    <a:pt x="76200" y="979551"/>
                    <a:pt x="59182" y="996569"/>
                    <a:pt x="38100" y="996569"/>
                  </a:cubicBezTo>
                  <a:cubicBezTo>
                    <a:pt x="17018" y="996569"/>
                    <a:pt x="0" y="979551"/>
                    <a:pt x="0" y="958469"/>
                  </a:cubicBezTo>
                  <a:cubicBezTo>
                    <a:pt x="0" y="937387"/>
                    <a:pt x="17018" y="920369"/>
                    <a:pt x="38100" y="920369"/>
                  </a:cubicBezTo>
                  <a:cubicBezTo>
                    <a:pt x="59182" y="920369"/>
                    <a:pt x="76200" y="937387"/>
                    <a:pt x="76200" y="958469"/>
                  </a:cubicBezTo>
                  <a:cubicBezTo>
                    <a:pt x="76200" y="1445768"/>
                    <a:pt x="471170" y="1840738"/>
                    <a:pt x="958469" y="1840738"/>
                  </a:cubicBezTo>
                  <a:cubicBezTo>
                    <a:pt x="1445768" y="1840738"/>
                    <a:pt x="1840738" y="1445768"/>
                    <a:pt x="1840738" y="958469"/>
                  </a:cubicBezTo>
                  <a:cubicBezTo>
                    <a:pt x="1840738" y="471170"/>
                    <a:pt x="1445768" y="76200"/>
                    <a:pt x="958469" y="76200"/>
                  </a:cubicBezTo>
                  <a:lnTo>
                    <a:pt x="958469" y="38100"/>
                  </a:lnTo>
                  <a:lnTo>
                    <a:pt x="958469" y="76200"/>
                  </a:lnTo>
                  <a:cubicBezTo>
                    <a:pt x="471170" y="76200"/>
                    <a:pt x="76200" y="471170"/>
                    <a:pt x="76200" y="958469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59266" y="5770231"/>
            <a:ext cx="5288875" cy="1180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1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Improved sales performance by analyzing candy sales by region, product trends, and quarterly performance.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60984" y="5792250"/>
            <a:ext cx="4167750" cy="7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1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Increase sales of Sugar products by 5% within one year.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4507" y="4920644"/>
            <a:ext cx="591839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4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Project Description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77658" y="4831080"/>
            <a:ext cx="416775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Tools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60984" y="4861632"/>
            <a:ext cx="416775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Objective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925984" y="3261957"/>
            <a:ext cx="1437750" cy="1437750"/>
            <a:chOff x="0" y="0"/>
            <a:chExt cx="1917000" cy="191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8100" y="38100"/>
              <a:ext cx="1840738" cy="1840738"/>
            </a:xfrm>
            <a:custGeom>
              <a:avLst/>
              <a:gdLst/>
              <a:ahLst/>
              <a:cxnLst/>
              <a:rect r="r" b="b" t="t" l="l"/>
              <a:pathLst>
                <a:path h="1840738" w="1840738">
                  <a:moveTo>
                    <a:pt x="0" y="920369"/>
                  </a:moveTo>
                  <a:cubicBezTo>
                    <a:pt x="0" y="412115"/>
                    <a:pt x="412115" y="0"/>
                    <a:pt x="920369" y="0"/>
                  </a:cubicBezTo>
                  <a:cubicBezTo>
                    <a:pt x="1428623" y="0"/>
                    <a:pt x="1840738" y="412115"/>
                    <a:pt x="1840738" y="920369"/>
                  </a:cubicBezTo>
                  <a:cubicBezTo>
                    <a:pt x="1840738" y="1428623"/>
                    <a:pt x="1428623" y="1840738"/>
                    <a:pt x="920369" y="1840738"/>
                  </a:cubicBezTo>
                  <a:cubicBezTo>
                    <a:pt x="412115" y="1840738"/>
                    <a:pt x="0" y="1428750"/>
                    <a:pt x="0" y="920369"/>
                  </a:cubicBezTo>
                  <a:close/>
                </a:path>
              </a:pathLst>
            </a:custGeom>
            <a:solidFill>
              <a:srgbClr val="2CD99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16938" cy="1916938"/>
            </a:xfrm>
            <a:custGeom>
              <a:avLst/>
              <a:gdLst/>
              <a:ahLst/>
              <a:cxnLst/>
              <a:rect r="r" b="b" t="t" l="l"/>
              <a:pathLst>
                <a:path h="1916938" w="1916938">
                  <a:moveTo>
                    <a:pt x="0" y="958469"/>
                  </a:moveTo>
                  <a:cubicBezTo>
                    <a:pt x="0" y="429133"/>
                    <a:pt x="429133" y="0"/>
                    <a:pt x="958469" y="0"/>
                  </a:cubicBezTo>
                  <a:lnTo>
                    <a:pt x="958469" y="38100"/>
                  </a:lnTo>
                  <a:lnTo>
                    <a:pt x="958469" y="0"/>
                  </a:lnTo>
                  <a:cubicBezTo>
                    <a:pt x="1487805" y="0"/>
                    <a:pt x="1916938" y="429133"/>
                    <a:pt x="1916938" y="958469"/>
                  </a:cubicBezTo>
                  <a:lnTo>
                    <a:pt x="1878838" y="958469"/>
                  </a:lnTo>
                  <a:lnTo>
                    <a:pt x="1916938" y="958469"/>
                  </a:lnTo>
                  <a:cubicBezTo>
                    <a:pt x="1916938" y="1487805"/>
                    <a:pt x="1487805" y="1916938"/>
                    <a:pt x="958469" y="1916938"/>
                  </a:cubicBezTo>
                  <a:lnTo>
                    <a:pt x="958469" y="1878838"/>
                  </a:lnTo>
                  <a:lnTo>
                    <a:pt x="958469" y="1916938"/>
                  </a:lnTo>
                  <a:cubicBezTo>
                    <a:pt x="429133" y="1916938"/>
                    <a:pt x="0" y="1487805"/>
                    <a:pt x="0" y="958469"/>
                  </a:cubicBezTo>
                  <a:lnTo>
                    <a:pt x="38100" y="958469"/>
                  </a:lnTo>
                  <a:lnTo>
                    <a:pt x="76200" y="958469"/>
                  </a:lnTo>
                  <a:lnTo>
                    <a:pt x="38100" y="958469"/>
                  </a:lnTo>
                  <a:lnTo>
                    <a:pt x="0" y="958469"/>
                  </a:lnTo>
                  <a:moveTo>
                    <a:pt x="76200" y="958469"/>
                  </a:moveTo>
                  <a:cubicBezTo>
                    <a:pt x="76200" y="979551"/>
                    <a:pt x="59182" y="996569"/>
                    <a:pt x="38100" y="996569"/>
                  </a:cubicBezTo>
                  <a:cubicBezTo>
                    <a:pt x="17018" y="996569"/>
                    <a:pt x="0" y="979551"/>
                    <a:pt x="0" y="958469"/>
                  </a:cubicBezTo>
                  <a:cubicBezTo>
                    <a:pt x="0" y="937387"/>
                    <a:pt x="17018" y="920369"/>
                    <a:pt x="38100" y="920369"/>
                  </a:cubicBezTo>
                  <a:cubicBezTo>
                    <a:pt x="59182" y="920369"/>
                    <a:pt x="76200" y="937387"/>
                    <a:pt x="76200" y="958469"/>
                  </a:cubicBezTo>
                  <a:cubicBezTo>
                    <a:pt x="76200" y="1445768"/>
                    <a:pt x="471170" y="1840738"/>
                    <a:pt x="958469" y="1840738"/>
                  </a:cubicBezTo>
                  <a:cubicBezTo>
                    <a:pt x="1445768" y="1840738"/>
                    <a:pt x="1840738" y="1445768"/>
                    <a:pt x="1840738" y="958469"/>
                  </a:cubicBezTo>
                  <a:cubicBezTo>
                    <a:pt x="1840738" y="471170"/>
                    <a:pt x="1445768" y="76200"/>
                    <a:pt x="958469" y="76200"/>
                  </a:cubicBezTo>
                  <a:lnTo>
                    <a:pt x="958469" y="38100"/>
                  </a:lnTo>
                  <a:lnTo>
                    <a:pt x="958469" y="76200"/>
                  </a:lnTo>
                  <a:cubicBezTo>
                    <a:pt x="471170" y="76200"/>
                    <a:pt x="76200" y="471170"/>
                    <a:pt x="76200" y="958469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484828" y="3261957"/>
            <a:ext cx="1437750" cy="1437750"/>
            <a:chOff x="0" y="0"/>
            <a:chExt cx="1917000" cy="1917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38100" y="38100"/>
              <a:ext cx="1840738" cy="1840738"/>
            </a:xfrm>
            <a:custGeom>
              <a:avLst/>
              <a:gdLst/>
              <a:ahLst/>
              <a:cxnLst/>
              <a:rect r="r" b="b" t="t" l="l"/>
              <a:pathLst>
                <a:path h="1840738" w="1840738">
                  <a:moveTo>
                    <a:pt x="0" y="920369"/>
                  </a:moveTo>
                  <a:cubicBezTo>
                    <a:pt x="0" y="412115"/>
                    <a:pt x="412115" y="0"/>
                    <a:pt x="920369" y="0"/>
                  </a:cubicBezTo>
                  <a:cubicBezTo>
                    <a:pt x="1428623" y="0"/>
                    <a:pt x="1840738" y="412115"/>
                    <a:pt x="1840738" y="920369"/>
                  </a:cubicBezTo>
                  <a:cubicBezTo>
                    <a:pt x="1840738" y="1428623"/>
                    <a:pt x="1428623" y="1840738"/>
                    <a:pt x="920369" y="1840738"/>
                  </a:cubicBezTo>
                  <a:cubicBezTo>
                    <a:pt x="412115" y="1840738"/>
                    <a:pt x="0" y="1428750"/>
                    <a:pt x="0" y="920369"/>
                  </a:cubicBezTo>
                  <a:close/>
                </a:path>
              </a:pathLst>
            </a:custGeom>
            <a:solidFill>
              <a:srgbClr val="FFCD1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16938" cy="1916938"/>
            </a:xfrm>
            <a:custGeom>
              <a:avLst/>
              <a:gdLst/>
              <a:ahLst/>
              <a:cxnLst/>
              <a:rect r="r" b="b" t="t" l="l"/>
              <a:pathLst>
                <a:path h="1916938" w="1916938">
                  <a:moveTo>
                    <a:pt x="0" y="958469"/>
                  </a:moveTo>
                  <a:cubicBezTo>
                    <a:pt x="0" y="429133"/>
                    <a:pt x="429133" y="0"/>
                    <a:pt x="958469" y="0"/>
                  </a:cubicBezTo>
                  <a:lnTo>
                    <a:pt x="958469" y="38100"/>
                  </a:lnTo>
                  <a:lnTo>
                    <a:pt x="958469" y="0"/>
                  </a:lnTo>
                  <a:cubicBezTo>
                    <a:pt x="1487805" y="0"/>
                    <a:pt x="1916938" y="429133"/>
                    <a:pt x="1916938" y="958469"/>
                  </a:cubicBezTo>
                  <a:lnTo>
                    <a:pt x="1878838" y="958469"/>
                  </a:lnTo>
                  <a:lnTo>
                    <a:pt x="1916938" y="958469"/>
                  </a:lnTo>
                  <a:cubicBezTo>
                    <a:pt x="1916938" y="1487805"/>
                    <a:pt x="1487805" y="1916938"/>
                    <a:pt x="958469" y="1916938"/>
                  </a:cubicBezTo>
                  <a:lnTo>
                    <a:pt x="958469" y="1878838"/>
                  </a:lnTo>
                  <a:lnTo>
                    <a:pt x="958469" y="1916938"/>
                  </a:lnTo>
                  <a:cubicBezTo>
                    <a:pt x="429133" y="1916938"/>
                    <a:pt x="0" y="1487805"/>
                    <a:pt x="0" y="958469"/>
                  </a:cubicBezTo>
                  <a:lnTo>
                    <a:pt x="38100" y="958469"/>
                  </a:lnTo>
                  <a:lnTo>
                    <a:pt x="76200" y="958469"/>
                  </a:lnTo>
                  <a:lnTo>
                    <a:pt x="38100" y="958469"/>
                  </a:lnTo>
                  <a:lnTo>
                    <a:pt x="0" y="958469"/>
                  </a:lnTo>
                  <a:moveTo>
                    <a:pt x="76200" y="958469"/>
                  </a:moveTo>
                  <a:cubicBezTo>
                    <a:pt x="76200" y="979551"/>
                    <a:pt x="59182" y="996569"/>
                    <a:pt x="38100" y="996569"/>
                  </a:cubicBezTo>
                  <a:cubicBezTo>
                    <a:pt x="17018" y="996569"/>
                    <a:pt x="0" y="979551"/>
                    <a:pt x="0" y="958469"/>
                  </a:cubicBezTo>
                  <a:cubicBezTo>
                    <a:pt x="0" y="937387"/>
                    <a:pt x="17018" y="920369"/>
                    <a:pt x="38100" y="920369"/>
                  </a:cubicBezTo>
                  <a:cubicBezTo>
                    <a:pt x="59182" y="920369"/>
                    <a:pt x="76200" y="937387"/>
                    <a:pt x="76200" y="958469"/>
                  </a:cubicBezTo>
                  <a:cubicBezTo>
                    <a:pt x="76200" y="1445768"/>
                    <a:pt x="471170" y="1840738"/>
                    <a:pt x="958469" y="1840738"/>
                  </a:cubicBezTo>
                  <a:cubicBezTo>
                    <a:pt x="1445768" y="1840738"/>
                    <a:pt x="1840738" y="1445768"/>
                    <a:pt x="1840738" y="958469"/>
                  </a:cubicBezTo>
                  <a:cubicBezTo>
                    <a:pt x="1840738" y="471170"/>
                    <a:pt x="1445768" y="76200"/>
                    <a:pt x="958469" y="76200"/>
                  </a:cubicBezTo>
                  <a:lnTo>
                    <a:pt x="958469" y="38100"/>
                  </a:lnTo>
                  <a:lnTo>
                    <a:pt x="958469" y="76200"/>
                  </a:lnTo>
                  <a:cubicBezTo>
                    <a:pt x="471170" y="76200"/>
                    <a:pt x="76200" y="471170"/>
                    <a:pt x="76200" y="958469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3822147" y="3637484"/>
            <a:ext cx="744220" cy="735892"/>
          </a:xfrm>
          <a:custGeom>
            <a:avLst/>
            <a:gdLst/>
            <a:ahLst/>
            <a:cxnLst/>
            <a:rect r="r" b="b" t="t" l="l"/>
            <a:pathLst>
              <a:path h="735892" w="744220">
                <a:moveTo>
                  <a:pt x="0" y="0"/>
                </a:moveTo>
                <a:lnTo>
                  <a:pt x="744220" y="0"/>
                </a:lnTo>
                <a:lnTo>
                  <a:pt x="744220" y="735892"/>
                </a:lnTo>
                <a:lnTo>
                  <a:pt x="0" y="7358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272749" y="3637484"/>
            <a:ext cx="744220" cy="735892"/>
          </a:xfrm>
          <a:custGeom>
            <a:avLst/>
            <a:gdLst/>
            <a:ahLst/>
            <a:cxnLst/>
            <a:rect r="r" b="b" t="t" l="l"/>
            <a:pathLst>
              <a:path h="735892" w="744220">
                <a:moveTo>
                  <a:pt x="0" y="0"/>
                </a:moveTo>
                <a:lnTo>
                  <a:pt x="744220" y="0"/>
                </a:lnTo>
                <a:lnTo>
                  <a:pt x="744220" y="735892"/>
                </a:lnTo>
                <a:lnTo>
                  <a:pt x="0" y="7358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189423" y="3662082"/>
            <a:ext cx="744220" cy="735892"/>
          </a:xfrm>
          <a:custGeom>
            <a:avLst/>
            <a:gdLst/>
            <a:ahLst/>
            <a:cxnLst/>
            <a:rect r="r" b="b" t="t" l="l"/>
            <a:pathLst>
              <a:path h="735892" w="744220">
                <a:moveTo>
                  <a:pt x="0" y="0"/>
                </a:moveTo>
                <a:lnTo>
                  <a:pt x="744220" y="0"/>
                </a:lnTo>
                <a:lnTo>
                  <a:pt x="744220" y="735892"/>
                </a:lnTo>
                <a:lnTo>
                  <a:pt x="0" y="7358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214984" y="1575996"/>
            <a:ext cx="11858032" cy="105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EXECUTIVE SUMMARY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342444" y="233076"/>
            <a:ext cx="2926672" cy="809733"/>
            <a:chOff x="0" y="0"/>
            <a:chExt cx="3902230" cy="10796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6212373"/>
            <a:ext cx="18288000" cy="4074627"/>
          </a:xfrm>
          <a:custGeom>
            <a:avLst/>
            <a:gdLst/>
            <a:ahLst/>
            <a:cxnLst/>
            <a:rect r="r" b="b" t="t" l="l"/>
            <a:pathLst>
              <a:path h="4074627" w="18288000">
                <a:moveTo>
                  <a:pt x="0" y="4074627"/>
                </a:moveTo>
                <a:lnTo>
                  <a:pt x="18288000" y="4074627"/>
                </a:lnTo>
                <a:lnTo>
                  <a:pt x="18288000" y="0"/>
                </a:lnTo>
                <a:lnTo>
                  <a:pt x="0" y="0"/>
                </a:lnTo>
                <a:lnTo>
                  <a:pt x="0" y="4074627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152539"/>
            </a:stretch>
          </a:blipFill>
        </p:spPr>
      </p:sp>
      <p:sp>
        <p:nvSpPr>
          <p:cNvPr name="Freeform 3" id="3" descr="E:\PPT\Pikbest\审核中\4月1号6月是糖果月!\图片2.png图片2"/>
          <p:cNvSpPr/>
          <p:nvPr/>
        </p:nvSpPr>
        <p:spPr>
          <a:xfrm flipH="false" flipV="true" rot="0">
            <a:off x="0" y="62145"/>
            <a:ext cx="18288000" cy="6690995"/>
          </a:xfrm>
          <a:custGeom>
            <a:avLst/>
            <a:gdLst/>
            <a:ahLst/>
            <a:cxnLst/>
            <a:rect r="r" b="b" t="t" l="l"/>
            <a:pathLst>
              <a:path h="6690995" w="18288000">
                <a:moveTo>
                  <a:pt x="0" y="6690995"/>
                </a:moveTo>
                <a:lnTo>
                  <a:pt x="18288000" y="6690995"/>
                </a:lnTo>
                <a:lnTo>
                  <a:pt x="18288000" y="0"/>
                </a:lnTo>
                <a:lnTo>
                  <a:pt x="0" y="0"/>
                </a:lnTo>
                <a:lnTo>
                  <a:pt x="0" y="6690995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-53668" r="0" b="-121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59149" y="2457844"/>
            <a:ext cx="7784851" cy="5523713"/>
            <a:chOff x="0" y="0"/>
            <a:chExt cx="4501896" cy="31943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09550" y="254000"/>
              <a:ext cx="4076700" cy="2692400"/>
            </a:xfrm>
            <a:custGeom>
              <a:avLst/>
              <a:gdLst/>
              <a:ahLst/>
              <a:cxnLst/>
              <a:rect r="r" b="b" t="t" l="l"/>
              <a:pathLst>
                <a:path h="2692400" w="4076700">
                  <a:moveTo>
                    <a:pt x="4076700" y="2692400"/>
                  </a:moveTo>
                  <a:lnTo>
                    <a:pt x="0" y="2692400"/>
                  </a:lnTo>
                  <a:lnTo>
                    <a:pt x="0" y="0"/>
                  </a:lnTo>
                  <a:lnTo>
                    <a:pt x="4076700" y="0"/>
                  </a:lnTo>
                  <a:lnTo>
                    <a:pt x="4076700" y="2692400"/>
                  </a:lnTo>
                  <a:close/>
                </a:path>
              </a:pathLst>
            </a:custGeom>
            <a:blipFill>
              <a:blip r:embed="rId4"/>
              <a:stretch>
                <a:fillRect l="0" t="-471" r="0" b="-471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1896" cy="3194304"/>
            </a:xfrm>
            <a:custGeom>
              <a:avLst/>
              <a:gdLst/>
              <a:ahLst/>
              <a:cxnLst/>
              <a:rect r="r" b="b" t="t" l="l"/>
              <a:pathLst>
                <a:path h="3194304" w="4501896">
                  <a:moveTo>
                    <a:pt x="4501896" y="3194304"/>
                  </a:moveTo>
                  <a:lnTo>
                    <a:pt x="0" y="3194304"/>
                  </a:lnTo>
                  <a:lnTo>
                    <a:pt x="0" y="0"/>
                  </a:lnTo>
                  <a:lnTo>
                    <a:pt x="4501896" y="0"/>
                  </a:lnTo>
                  <a:lnTo>
                    <a:pt x="4501896" y="3194304"/>
                  </a:lnTo>
                  <a:close/>
                </a:path>
              </a:pathLst>
            </a:custGeom>
            <a:blipFill>
              <a:blip r:embed="rId5"/>
              <a:stretch>
                <a:fillRect l="-56" t="0" r="-5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62988" y="2457844"/>
            <a:ext cx="5429378" cy="919226"/>
            <a:chOff x="0" y="0"/>
            <a:chExt cx="7239171" cy="12256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5603" y="20009"/>
              <a:ext cx="7208004" cy="1185516"/>
            </a:xfrm>
            <a:custGeom>
              <a:avLst/>
              <a:gdLst/>
              <a:ahLst/>
              <a:cxnLst/>
              <a:rect r="r" b="b" t="t" l="l"/>
              <a:pathLst>
                <a:path h="1185516" w="7208004">
                  <a:moveTo>
                    <a:pt x="0" y="592758"/>
                  </a:moveTo>
                  <a:cubicBezTo>
                    <a:pt x="0" y="265387"/>
                    <a:pt x="213046" y="0"/>
                    <a:pt x="475833" y="0"/>
                  </a:cubicBezTo>
                  <a:lnTo>
                    <a:pt x="6732171" y="0"/>
                  </a:lnTo>
                  <a:cubicBezTo>
                    <a:pt x="6994959" y="0"/>
                    <a:pt x="7208004" y="265387"/>
                    <a:pt x="7208004" y="592758"/>
                  </a:cubicBezTo>
                  <a:cubicBezTo>
                    <a:pt x="7208004" y="920129"/>
                    <a:pt x="6994959" y="1185516"/>
                    <a:pt x="6732171" y="1185516"/>
                  </a:cubicBezTo>
                  <a:lnTo>
                    <a:pt x="475833" y="1185516"/>
                  </a:lnTo>
                  <a:cubicBezTo>
                    <a:pt x="213046" y="1185516"/>
                    <a:pt x="0" y="920129"/>
                    <a:pt x="0" y="592758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39213" cy="1225677"/>
            </a:xfrm>
            <a:custGeom>
              <a:avLst/>
              <a:gdLst/>
              <a:ahLst/>
              <a:cxnLst/>
              <a:rect r="r" b="b" t="t" l="l"/>
              <a:pathLst>
                <a:path h="1225677" w="7239213">
                  <a:moveTo>
                    <a:pt x="0" y="612767"/>
                  </a:moveTo>
                  <a:cubicBezTo>
                    <a:pt x="0" y="273812"/>
                    <a:pt x="220437" y="0"/>
                    <a:pt x="491436" y="0"/>
                  </a:cubicBezTo>
                  <a:lnTo>
                    <a:pt x="6747774" y="0"/>
                  </a:lnTo>
                  <a:lnTo>
                    <a:pt x="6747774" y="20009"/>
                  </a:lnTo>
                  <a:lnTo>
                    <a:pt x="6747774" y="0"/>
                  </a:lnTo>
                  <a:cubicBezTo>
                    <a:pt x="7018773" y="0"/>
                    <a:pt x="7239213" y="273812"/>
                    <a:pt x="7239213" y="612767"/>
                  </a:cubicBezTo>
                  <a:lnTo>
                    <a:pt x="7223607" y="612767"/>
                  </a:lnTo>
                  <a:lnTo>
                    <a:pt x="7239213" y="612767"/>
                  </a:lnTo>
                  <a:lnTo>
                    <a:pt x="7223607" y="612767"/>
                  </a:lnTo>
                  <a:lnTo>
                    <a:pt x="7239213" y="612767"/>
                  </a:lnTo>
                  <a:cubicBezTo>
                    <a:pt x="7239213" y="951723"/>
                    <a:pt x="7018773" y="1225534"/>
                    <a:pt x="6747774" y="1225534"/>
                  </a:cubicBezTo>
                  <a:lnTo>
                    <a:pt x="6747774" y="1205525"/>
                  </a:lnTo>
                  <a:lnTo>
                    <a:pt x="6747774" y="1225534"/>
                  </a:lnTo>
                  <a:lnTo>
                    <a:pt x="491436" y="1225534"/>
                  </a:lnTo>
                  <a:lnTo>
                    <a:pt x="491436" y="1205525"/>
                  </a:lnTo>
                  <a:lnTo>
                    <a:pt x="491436" y="1225534"/>
                  </a:lnTo>
                  <a:cubicBezTo>
                    <a:pt x="220437" y="1225677"/>
                    <a:pt x="0" y="951873"/>
                    <a:pt x="0" y="612767"/>
                  </a:cubicBezTo>
                  <a:lnTo>
                    <a:pt x="15603" y="612767"/>
                  </a:lnTo>
                  <a:lnTo>
                    <a:pt x="0" y="612767"/>
                  </a:lnTo>
                  <a:moveTo>
                    <a:pt x="31323" y="612767"/>
                  </a:moveTo>
                  <a:lnTo>
                    <a:pt x="15603" y="612767"/>
                  </a:lnTo>
                  <a:lnTo>
                    <a:pt x="31323" y="612767"/>
                  </a:lnTo>
                  <a:cubicBezTo>
                    <a:pt x="31323" y="928554"/>
                    <a:pt x="236861" y="1185516"/>
                    <a:pt x="491436" y="1185516"/>
                  </a:cubicBezTo>
                  <a:lnTo>
                    <a:pt x="6747774" y="1185516"/>
                  </a:lnTo>
                  <a:cubicBezTo>
                    <a:pt x="7002349" y="1185516"/>
                    <a:pt x="7207887" y="928554"/>
                    <a:pt x="7207887" y="612767"/>
                  </a:cubicBezTo>
                  <a:cubicBezTo>
                    <a:pt x="7207887" y="296981"/>
                    <a:pt x="7002349" y="40019"/>
                    <a:pt x="6747774" y="40019"/>
                  </a:cubicBezTo>
                  <a:lnTo>
                    <a:pt x="491436" y="40019"/>
                  </a:lnTo>
                  <a:lnTo>
                    <a:pt x="491436" y="20009"/>
                  </a:lnTo>
                  <a:lnTo>
                    <a:pt x="491436" y="40169"/>
                  </a:lnTo>
                  <a:cubicBezTo>
                    <a:pt x="236861" y="40169"/>
                    <a:pt x="31323" y="297131"/>
                    <a:pt x="31323" y="612918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7239171" cy="1206585"/>
            </a:xfrm>
            <a:prstGeom prst="rect">
              <a:avLst/>
            </a:prstGeom>
          </p:spPr>
          <p:txBody>
            <a:bodyPr anchor="b" rtlCol="false" tIns="152400" lIns="152400" bIns="152400" rIns="152400"/>
            <a:lstStyle/>
            <a:p>
              <a:pPr algn="ctr">
                <a:lnSpc>
                  <a:spcPts val="3990"/>
                </a:lnSpc>
              </a:pPr>
              <a:r>
                <a:rPr lang="en-US" sz="3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Sales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25860" y="4750713"/>
            <a:ext cx="5503634" cy="888002"/>
            <a:chOff x="0" y="0"/>
            <a:chExt cx="7338179" cy="11840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816" y="19330"/>
              <a:ext cx="7306586" cy="1145246"/>
            </a:xfrm>
            <a:custGeom>
              <a:avLst/>
              <a:gdLst/>
              <a:ahLst/>
              <a:cxnLst/>
              <a:rect r="r" b="b" t="t" l="l"/>
              <a:pathLst>
                <a:path h="1145246" w="7306586">
                  <a:moveTo>
                    <a:pt x="0" y="572623"/>
                  </a:moveTo>
                  <a:cubicBezTo>
                    <a:pt x="0" y="256372"/>
                    <a:pt x="215960" y="0"/>
                    <a:pt x="482341" y="0"/>
                  </a:cubicBezTo>
                  <a:lnTo>
                    <a:pt x="6824246" y="0"/>
                  </a:lnTo>
                  <a:cubicBezTo>
                    <a:pt x="7090627" y="0"/>
                    <a:pt x="7306586" y="256372"/>
                    <a:pt x="7306586" y="572623"/>
                  </a:cubicBezTo>
                  <a:cubicBezTo>
                    <a:pt x="7306586" y="888873"/>
                    <a:pt x="7090627" y="1145246"/>
                    <a:pt x="6824246" y="1145246"/>
                  </a:cubicBezTo>
                  <a:lnTo>
                    <a:pt x="482341" y="1145246"/>
                  </a:lnTo>
                  <a:cubicBezTo>
                    <a:pt x="215960" y="1145246"/>
                    <a:pt x="0" y="888873"/>
                    <a:pt x="0" y="572623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38221" cy="1184045"/>
            </a:xfrm>
            <a:custGeom>
              <a:avLst/>
              <a:gdLst/>
              <a:ahLst/>
              <a:cxnLst/>
              <a:rect r="r" b="b" t="t" l="l"/>
              <a:pathLst>
                <a:path h="1184045" w="7338221">
                  <a:moveTo>
                    <a:pt x="0" y="591953"/>
                  </a:moveTo>
                  <a:cubicBezTo>
                    <a:pt x="0" y="264511"/>
                    <a:pt x="223451" y="0"/>
                    <a:pt x="498157" y="0"/>
                  </a:cubicBezTo>
                  <a:lnTo>
                    <a:pt x="6840062" y="0"/>
                  </a:lnTo>
                  <a:lnTo>
                    <a:pt x="6840062" y="19330"/>
                  </a:lnTo>
                  <a:lnTo>
                    <a:pt x="6840062" y="0"/>
                  </a:lnTo>
                  <a:cubicBezTo>
                    <a:pt x="7114767" y="0"/>
                    <a:pt x="7338221" y="264511"/>
                    <a:pt x="7338221" y="591953"/>
                  </a:cubicBezTo>
                  <a:lnTo>
                    <a:pt x="7322402" y="591953"/>
                  </a:lnTo>
                  <a:lnTo>
                    <a:pt x="7338221" y="591953"/>
                  </a:lnTo>
                  <a:lnTo>
                    <a:pt x="7322402" y="591953"/>
                  </a:lnTo>
                  <a:lnTo>
                    <a:pt x="7338221" y="591953"/>
                  </a:lnTo>
                  <a:cubicBezTo>
                    <a:pt x="7338221" y="919394"/>
                    <a:pt x="7114767" y="1183905"/>
                    <a:pt x="6840062" y="1183905"/>
                  </a:cubicBezTo>
                  <a:lnTo>
                    <a:pt x="6840062" y="1164576"/>
                  </a:lnTo>
                  <a:lnTo>
                    <a:pt x="6840062" y="1183905"/>
                  </a:lnTo>
                  <a:lnTo>
                    <a:pt x="498157" y="1183905"/>
                  </a:lnTo>
                  <a:lnTo>
                    <a:pt x="498157" y="1164576"/>
                  </a:lnTo>
                  <a:lnTo>
                    <a:pt x="498157" y="1183905"/>
                  </a:lnTo>
                  <a:cubicBezTo>
                    <a:pt x="223451" y="1184045"/>
                    <a:pt x="0" y="919540"/>
                    <a:pt x="0" y="591953"/>
                  </a:cubicBezTo>
                  <a:lnTo>
                    <a:pt x="15816" y="591953"/>
                  </a:lnTo>
                  <a:lnTo>
                    <a:pt x="0" y="591953"/>
                  </a:lnTo>
                  <a:moveTo>
                    <a:pt x="31752" y="591953"/>
                  </a:moveTo>
                  <a:lnTo>
                    <a:pt x="15816" y="591953"/>
                  </a:lnTo>
                  <a:lnTo>
                    <a:pt x="31752" y="591953"/>
                  </a:lnTo>
                  <a:cubicBezTo>
                    <a:pt x="31752" y="897012"/>
                    <a:pt x="240100" y="1145246"/>
                    <a:pt x="498157" y="1145246"/>
                  </a:cubicBezTo>
                  <a:lnTo>
                    <a:pt x="6840062" y="1145246"/>
                  </a:lnTo>
                  <a:cubicBezTo>
                    <a:pt x="7098119" y="1145246"/>
                    <a:pt x="7306467" y="897012"/>
                    <a:pt x="7306467" y="591953"/>
                  </a:cubicBezTo>
                  <a:cubicBezTo>
                    <a:pt x="7306467" y="286893"/>
                    <a:pt x="7098119" y="38659"/>
                    <a:pt x="6840062" y="38659"/>
                  </a:cubicBezTo>
                  <a:lnTo>
                    <a:pt x="498157" y="38659"/>
                  </a:lnTo>
                  <a:lnTo>
                    <a:pt x="498157" y="19330"/>
                  </a:lnTo>
                  <a:lnTo>
                    <a:pt x="498157" y="38805"/>
                  </a:lnTo>
                  <a:cubicBezTo>
                    <a:pt x="240100" y="38805"/>
                    <a:pt x="31752" y="287038"/>
                    <a:pt x="31752" y="592098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7338179" cy="1184002"/>
            </a:xfrm>
            <a:prstGeom prst="rect">
              <a:avLst/>
            </a:prstGeom>
          </p:spPr>
          <p:txBody>
            <a:bodyPr anchor="b" rtlCol="false" tIns="139700" lIns="139700" bIns="139700" rIns="139700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Quantity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62988" y="6753140"/>
            <a:ext cx="5503634" cy="883031"/>
            <a:chOff x="0" y="0"/>
            <a:chExt cx="7338179" cy="11773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5816" y="19221"/>
              <a:ext cx="7306586" cy="1138836"/>
            </a:xfrm>
            <a:custGeom>
              <a:avLst/>
              <a:gdLst/>
              <a:ahLst/>
              <a:cxnLst/>
              <a:rect r="r" b="b" t="t" l="l"/>
              <a:pathLst>
                <a:path h="1138836" w="7306586">
                  <a:moveTo>
                    <a:pt x="0" y="569418"/>
                  </a:moveTo>
                  <a:cubicBezTo>
                    <a:pt x="0" y="254938"/>
                    <a:pt x="215960" y="0"/>
                    <a:pt x="482341" y="0"/>
                  </a:cubicBezTo>
                  <a:lnTo>
                    <a:pt x="6824246" y="0"/>
                  </a:lnTo>
                  <a:cubicBezTo>
                    <a:pt x="7090627" y="0"/>
                    <a:pt x="7306586" y="254938"/>
                    <a:pt x="7306586" y="569418"/>
                  </a:cubicBezTo>
                  <a:cubicBezTo>
                    <a:pt x="7306586" y="883899"/>
                    <a:pt x="7090627" y="1138836"/>
                    <a:pt x="6824246" y="1138836"/>
                  </a:cubicBezTo>
                  <a:lnTo>
                    <a:pt x="482341" y="1138836"/>
                  </a:lnTo>
                  <a:cubicBezTo>
                    <a:pt x="215960" y="1138836"/>
                    <a:pt x="0" y="883899"/>
                    <a:pt x="0" y="569418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338221" cy="1177417"/>
            </a:xfrm>
            <a:custGeom>
              <a:avLst/>
              <a:gdLst/>
              <a:ahLst/>
              <a:cxnLst/>
              <a:rect r="r" b="b" t="t" l="l"/>
              <a:pathLst>
                <a:path h="1177417" w="7338221">
                  <a:moveTo>
                    <a:pt x="0" y="588639"/>
                  </a:moveTo>
                  <a:cubicBezTo>
                    <a:pt x="0" y="263031"/>
                    <a:pt x="223451" y="0"/>
                    <a:pt x="498157" y="0"/>
                  </a:cubicBezTo>
                  <a:lnTo>
                    <a:pt x="6840062" y="0"/>
                  </a:lnTo>
                  <a:lnTo>
                    <a:pt x="6840062" y="19221"/>
                  </a:lnTo>
                  <a:lnTo>
                    <a:pt x="6840062" y="0"/>
                  </a:lnTo>
                  <a:cubicBezTo>
                    <a:pt x="7114767" y="0"/>
                    <a:pt x="7338221" y="263031"/>
                    <a:pt x="7338221" y="588639"/>
                  </a:cubicBezTo>
                  <a:lnTo>
                    <a:pt x="7322402" y="588639"/>
                  </a:lnTo>
                  <a:lnTo>
                    <a:pt x="7338221" y="588639"/>
                  </a:lnTo>
                  <a:lnTo>
                    <a:pt x="7322402" y="588639"/>
                  </a:lnTo>
                  <a:lnTo>
                    <a:pt x="7338221" y="588639"/>
                  </a:lnTo>
                  <a:cubicBezTo>
                    <a:pt x="7338221" y="914248"/>
                    <a:pt x="7114767" y="1177278"/>
                    <a:pt x="6840062" y="1177278"/>
                  </a:cubicBezTo>
                  <a:lnTo>
                    <a:pt x="6840062" y="1158057"/>
                  </a:lnTo>
                  <a:lnTo>
                    <a:pt x="6840062" y="1177278"/>
                  </a:lnTo>
                  <a:lnTo>
                    <a:pt x="498157" y="1177278"/>
                  </a:lnTo>
                  <a:lnTo>
                    <a:pt x="498157" y="1158057"/>
                  </a:lnTo>
                  <a:lnTo>
                    <a:pt x="498157" y="1177278"/>
                  </a:lnTo>
                  <a:cubicBezTo>
                    <a:pt x="223451" y="1177417"/>
                    <a:pt x="0" y="914392"/>
                    <a:pt x="0" y="588639"/>
                  </a:cubicBezTo>
                  <a:lnTo>
                    <a:pt x="15816" y="588639"/>
                  </a:lnTo>
                  <a:lnTo>
                    <a:pt x="0" y="588639"/>
                  </a:lnTo>
                  <a:moveTo>
                    <a:pt x="31752" y="588639"/>
                  </a:moveTo>
                  <a:lnTo>
                    <a:pt x="15816" y="588639"/>
                  </a:lnTo>
                  <a:lnTo>
                    <a:pt x="31752" y="588639"/>
                  </a:lnTo>
                  <a:cubicBezTo>
                    <a:pt x="31752" y="891991"/>
                    <a:pt x="240100" y="1138836"/>
                    <a:pt x="498157" y="1138836"/>
                  </a:cubicBezTo>
                  <a:lnTo>
                    <a:pt x="6840062" y="1138836"/>
                  </a:lnTo>
                  <a:cubicBezTo>
                    <a:pt x="7098119" y="1138836"/>
                    <a:pt x="7306467" y="891991"/>
                    <a:pt x="7306467" y="588639"/>
                  </a:cubicBezTo>
                  <a:cubicBezTo>
                    <a:pt x="7306467" y="285287"/>
                    <a:pt x="7098119" y="38443"/>
                    <a:pt x="6840062" y="38443"/>
                  </a:cubicBezTo>
                  <a:lnTo>
                    <a:pt x="498157" y="38443"/>
                  </a:lnTo>
                  <a:lnTo>
                    <a:pt x="498157" y="19221"/>
                  </a:lnTo>
                  <a:lnTo>
                    <a:pt x="498157" y="38587"/>
                  </a:lnTo>
                  <a:cubicBezTo>
                    <a:pt x="240100" y="38587"/>
                    <a:pt x="31752" y="285431"/>
                    <a:pt x="31752" y="588784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338179" cy="1186900"/>
            </a:xfrm>
            <a:prstGeom prst="rect">
              <a:avLst/>
            </a:prstGeom>
          </p:spPr>
          <p:txBody>
            <a:bodyPr anchor="b" rtlCol="false" tIns="127000" lIns="127000" bIns="127000" rIns="1270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Profit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144000" y="3495024"/>
            <a:ext cx="729354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67029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Total Sales: Total revenue from products sold.</a:t>
            </a:r>
          </a:p>
          <a:p>
            <a:pPr algn="ctr" marL="367029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Total Orders: The total number of orders received.</a:t>
            </a:r>
          </a:p>
          <a:p>
            <a:pPr algn="ctr" marL="367029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Average Order Value: Average value per order.</a:t>
            </a:r>
          </a:p>
          <a:p>
            <a:pPr algn="ctr" marL="367029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Profit per Order: Profit earned from each order.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5753015"/>
            <a:ext cx="729354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67029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Total Qty: The number of units of the product sold.</a:t>
            </a:r>
          </a:p>
          <a:p>
            <a:pPr algn="ctr" marL="367029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Qty per Order: Average quantity of product purchased per order.</a:t>
            </a:r>
          </a:p>
          <a:p>
            <a:pPr algn="ctr" marL="367029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Units: The number of units sold during a specific period.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7750471"/>
            <a:ext cx="729354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67029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Total Profit: The overall profit from the sale of the product.</a:t>
            </a:r>
          </a:p>
          <a:p>
            <a:pPr algn="ctr" marL="367029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Gross Profit: Net profit earned.</a:t>
            </a:r>
          </a:p>
          <a:p>
            <a:pPr algn="ctr" marL="367029" indent="-183514" lvl="1">
              <a:lnSpc>
                <a:spcPts val="2039"/>
              </a:lnSpc>
              <a:buFont typeface="Arial"/>
              <a:buChar char="•"/>
            </a:pPr>
            <a:r>
              <a:rPr lang="en-US" sz="16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Profit per Order: Profit per order received.</a:t>
            </a:r>
          </a:p>
          <a:p>
            <a:pPr algn="ctr" marL="367029" indent="-183514" lvl="1">
              <a:lnSpc>
                <a:spcPts val="2039"/>
              </a:lnSpc>
              <a:spcBef>
                <a:spcPct val="0"/>
              </a:spcBef>
              <a:buFont typeface="Arial"/>
              <a:buChar char="•"/>
            </a:pPr>
            <a:r>
              <a:rPr lang="en-US" sz="16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Cost per Order: The cost incurred from each order.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86025" y="1200150"/>
            <a:ext cx="13315950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999">
                <a:solidFill>
                  <a:srgbClr val="6DAEF8"/>
                </a:solidFill>
                <a:latin typeface="Bree Serif"/>
                <a:ea typeface="Bree Serif"/>
                <a:cs typeface="Bree Serif"/>
                <a:sym typeface="Bree Serif"/>
              </a:rPr>
              <a:t>METRICS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680664" y="218967"/>
            <a:ext cx="2926672" cy="809733"/>
            <a:chOff x="0" y="0"/>
            <a:chExt cx="3902230" cy="107964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6212373"/>
            <a:ext cx="18288000" cy="4074627"/>
          </a:xfrm>
          <a:custGeom>
            <a:avLst/>
            <a:gdLst/>
            <a:ahLst/>
            <a:cxnLst/>
            <a:rect r="r" b="b" t="t" l="l"/>
            <a:pathLst>
              <a:path h="4074627" w="18288000">
                <a:moveTo>
                  <a:pt x="0" y="4074627"/>
                </a:moveTo>
                <a:lnTo>
                  <a:pt x="18288000" y="4074627"/>
                </a:lnTo>
                <a:lnTo>
                  <a:pt x="18288000" y="0"/>
                </a:lnTo>
                <a:lnTo>
                  <a:pt x="0" y="0"/>
                </a:lnTo>
                <a:lnTo>
                  <a:pt x="0" y="4074627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-152539"/>
            </a:stretch>
          </a:blipFill>
        </p:spPr>
      </p:sp>
      <p:sp>
        <p:nvSpPr>
          <p:cNvPr name="Freeform 3" id="3" descr="E:\PPT\Pikbest\审核中\4月1号6月是糖果月!\图片2.png图片2"/>
          <p:cNvSpPr/>
          <p:nvPr/>
        </p:nvSpPr>
        <p:spPr>
          <a:xfrm flipH="false" flipV="true" rot="0">
            <a:off x="-9525" y="2540"/>
            <a:ext cx="18288000" cy="6756962"/>
          </a:xfrm>
          <a:custGeom>
            <a:avLst/>
            <a:gdLst/>
            <a:ahLst/>
            <a:cxnLst/>
            <a:rect r="r" b="b" t="t" l="l"/>
            <a:pathLst>
              <a:path h="6756962" w="18288000">
                <a:moveTo>
                  <a:pt x="0" y="6756962"/>
                </a:moveTo>
                <a:lnTo>
                  <a:pt x="18288000" y="6756962"/>
                </a:lnTo>
                <a:lnTo>
                  <a:pt x="18288000" y="0"/>
                </a:lnTo>
                <a:lnTo>
                  <a:pt x="0" y="0"/>
                </a:lnTo>
                <a:lnTo>
                  <a:pt x="0" y="6756962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-52167" r="0" b="-12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1876338"/>
            <a:ext cx="7049613" cy="8118905"/>
            <a:chOff x="0" y="0"/>
            <a:chExt cx="3898392" cy="44897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4"/>
              <a:stretch>
                <a:fillRect l="-40152" t="0" r="-4015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5"/>
              <a:stretch>
                <a:fillRect l="-26" t="0" r="-2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83306" y="2476720"/>
            <a:ext cx="5877560" cy="919226"/>
            <a:chOff x="0" y="0"/>
            <a:chExt cx="7836747" cy="12256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891" y="20009"/>
              <a:ext cx="7803007" cy="1185516"/>
            </a:xfrm>
            <a:custGeom>
              <a:avLst/>
              <a:gdLst/>
              <a:ahLst/>
              <a:cxnLst/>
              <a:rect r="r" b="b" t="t" l="l"/>
              <a:pathLst>
                <a:path h="1185516" w="7803007">
                  <a:moveTo>
                    <a:pt x="0" y="592758"/>
                  </a:moveTo>
                  <a:cubicBezTo>
                    <a:pt x="0" y="265387"/>
                    <a:pt x="230632" y="0"/>
                    <a:pt x="515112" y="0"/>
                  </a:cubicBezTo>
                  <a:lnTo>
                    <a:pt x="7287895" y="0"/>
                  </a:lnTo>
                  <a:cubicBezTo>
                    <a:pt x="7572375" y="0"/>
                    <a:pt x="7803007" y="265387"/>
                    <a:pt x="7803007" y="592758"/>
                  </a:cubicBezTo>
                  <a:cubicBezTo>
                    <a:pt x="7803007" y="920129"/>
                    <a:pt x="7572375" y="1185516"/>
                    <a:pt x="7287895" y="1185516"/>
                  </a:cubicBezTo>
                  <a:lnTo>
                    <a:pt x="515112" y="1185516"/>
                  </a:lnTo>
                  <a:cubicBezTo>
                    <a:pt x="230632" y="1185516"/>
                    <a:pt x="0" y="920129"/>
                    <a:pt x="0" y="592758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36789" cy="1225677"/>
            </a:xfrm>
            <a:custGeom>
              <a:avLst/>
              <a:gdLst/>
              <a:ahLst/>
              <a:cxnLst/>
              <a:rect r="r" b="b" t="t" l="l"/>
              <a:pathLst>
                <a:path h="1225677" w="7836789">
                  <a:moveTo>
                    <a:pt x="0" y="612767"/>
                  </a:moveTo>
                  <a:cubicBezTo>
                    <a:pt x="0" y="273812"/>
                    <a:pt x="238633" y="0"/>
                    <a:pt x="532003" y="0"/>
                  </a:cubicBezTo>
                  <a:lnTo>
                    <a:pt x="7304786" y="0"/>
                  </a:lnTo>
                  <a:lnTo>
                    <a:pt x="7304786" y="20009"/>
                  </a:lnTo>
                  <a:lnTo>
                    <a:pt x="7304786" y="0"/>
                  </a:lnTo>
                  <a:cubicBezTo>
                    <a:pt x="7598156" y="0"/>
                    <a:pt x="7836789" y="273812"/>
                    <a:pt x="7836789" y="612767"/>
                  </a:cubicBezTo>
                  <a:lnTo>
                    <a:pt x="7819898" y="612767"/>
                  </a:lnTo>
                  <a:lnTo>
                    <a:pt x="7836789" y="612767"/>
                  </a:lnTo>
                  <a:lnTo>
                    <a:pt x="7819898" y="612767"/>
                  </a:lnTo>
                  <a:lnTo>
                    <a:pt x="7836789" y="612767"/>
                  </a:lnTo>
                  <a:cubicBezTo>
                    <a:pt x="7836789" y="951723"/>
                    <a:pt x="7598156" y="1225534"/>
                    <a:pt x="7304786" y="1225534"/>
                  </a:cubicBezTo>
                  <a:lnTo>
                    <a:pt x="7304786" y="1205525"/>
                  </a:lnTo>
                  <a:lnTo>
                    <a:pt x="7304786" y="1225534"/>
                  </a:lnTo>
                  <a:lnTo>
                    <a:pt x="532003" y="1225534"/>
                  </a:lnTo>
                  <a:lnTo>
                    <a:pt x="532003" y="1205525"/>
                  </a:lnTo>
                  <a:lnTo>
                    <a:pt x="532003" y="1225534"/>
                  </a:lnTo>
                  <a:cubicBezTo>
                    <a:pt x="238633" y="1225677"/>
                    <a:pt x="0" y="951873"/>
                    <a:pt x="0" y="612767"/>
                  </a:cubicBezTo>
                  <a:lnTo>
                    <a:pt x="16891" y="612767"/>
                  </a:lnTo>
                  <a:lnTo>
                    <a:pt x="0" y="612767"/>
                  </a:lnTo>
                  <a:moveTo>
                    <a:pt x="33909" y="612767"/>
                  </a:moveTo>
                  <a:lnTo>
                    <a:pt x="16891" y="612767"/>
                  </a:lnTo>
                  <a:lnTo>
                    <a:pt x="33909" y="612767"/>
                  </a:lnTo>
                  <a:cubicBezTo>
                    <a:pt x="33909" y="928554"/>
                    <a:pt x="256413" y="1185516"/>
                    <a:pt x="532003" y="1185516"/>
                  </a:cubicBezTo>
                  <a:lnTo>
                    <a:pt x="7304786" y="1185516"/>
                  </a:lnTo>
                  <a:cubicBezTo>
                    <a:pt x="7580376" y="1185516"/>
                    <a:pt x="7802880" y="928554"/>
                    <a:pt x="7802880" y="612767"/>
                  </a:cubicBezTo>
                  <a:cubicBezTo>
                    <a:pt x="7802880" y="296981"/>
                    <a:pt x="7580376" y="40019"/>
                    <a:pt x="7304786" y="40019"/>
                  </a:cubicBezTo>
                  <a:lnTo>
                    <a:pt x="532003" y="40019"/>
                  </a:lnTo>
                  <a:lnTo>
                    <a:pt x="532003" y="20009"/>
                  </a:lnTo>
                  <a:lnTo>
                    <a:pt x="532003" y="40169"/>
                  </a:lnTo>
                  <a:cubicBezTo>
                    <a:pt x="256413" y="40169"/>
                    <a:pt x="33909" y="297131"/>
                    <a:pt x="33909" y="612918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7836747" cy="1206585"/>
            </a:xfrm>
            <a:prstGeom prst="rect">
              <a:avLst/>
            </a:prstGeom>
          </p:spPr>
          <p:txBody>
            <a:bodyPr anchor="b" rtlCol="false" tIns="152400" lIns="152400" bIns="152400" rIns="152400"/>
            <a:lstStyle/>
            <a:p>
              <a:pPr algn="ctr">
                <a:lnSpc>
                  <a:spcPts val="3990"/>
                </a:lnSpc>
              </a:pPr>
              <a:r>
                <a:rPr lang="en-US" sz="3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Project Objectives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83306" y="4307585"/>
            <a:ext cx="5877560" cy="902081"/>
            <a:chOff x="0" y="0"/>
            <a:chExt cx="7836747" cy="12027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6891" y="19636"/>
              <a:ext cx="7803007" cy="1163404"/>
            </a:xfrm>
            <a:custGeom>
              <a:avLst/>
              <a:gdLst/>
              <a:ahLst/>
              <a:cxnLst/>
              <a:rect r="r" b="b" t="t" l="l"/>
              <a:pathLst>
                <a:path h="1163404" w="7803007">
                  <a:moveTo>
                    <a:pt x="0" y="581702"/>
                  </a:moveTo>
                  <a:cubicBezTo>
                    <a:pt x="0" y="260437"/>
                    <a:pt x="230632" y="0"/>
                    <a:pt x="515112" y="0"/>
                  </a:cubicBezTo>
                  <a:lnTo>
                    <a:pt x="7287895" y="0"/>
                  </a:lnTo>
                  <a:cubicBezTo>
                    <a:pt x="7572375" y="0"/>
                    <a:pt x="7803007" y="260437"/>
                    <a:pt x="7803007" y="581702"/>
                  </a:cubicBezTo>
                  <a:cubicBezTo>
                    <a:pt x="7803007" y="902967"/>
                    <a:pt x="7572375" y="1163404"/>
                    <a:pt x="7287895" y="1163404"/>
                  </a:cubicBezTo>
                  <a:lnTo>
                    <a:pt x="515112" y="1163404"/>
                  </a:lnTo>
                  <a:cubicBezTo>
                    <a:pt x="230632" y="1163404"/>
                    <a:pt x="0" y="902967"/>
                    <a:pt x="0" y="581702"/>
                  </a:cubicBezTo>
                  <a:close/>
                </a:path>
              </a:pathLst>
            </a:custGeom>
            <a:solidFill>
              <a:srgbClr val="ADD9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36789" cy="1202817"/>
            </a:xfrm>
            <a:custGeom>
              <a:avLst/>
              <a:gdLst/>
              <a:ahLst/>
              <a:cxnLst/>
              <a:rect r="r" b="b" t="t" l="l"/>
              <a:pathLst>
                <a:path h="1202817" w="7836789">
                  <a:moveTo>
                    <a:pt x="0" y="601338"/>
                  </a:moveTo>
                  <a:cubicBezTo>
                    <a:pt x="0" y="268705"/>
                    <a:pt x="238633" y="0"/>
                    <a:pt x="532003" y="0"/>
                  </a:cubicBezTo>
                  <a:lnTo>
                    <a:pt x="7304786" y="0"/>
                  </a:lnTo>
                  <a:lnTo>
                    <a:pt x="7304786" y="19636"/>
                  </a:lnTo>
                  <a:lnTo>
                    <a:pt x="7304786" y="0"/>
                  </a:lnTo>
                  <a:cubicBezTo>
                    <a:pt x="7598156" y="0"/>
                    <a:pt x="7836789" y="268705"/>
                    <a:pt x="7836789" y="601338"/>
                  </a:cubicBezTo>
                  <a:lnTo>
                    <a:pt x="7819898" y="601338"/>
                  </a:lnTo>
                  <a:lnTo>
                    <a:pt x="7836789" y="601338"/>
                  </a:lnTo>
                  <a:lnTo>
                    <a:pt x="7819898" y="601338"/>
                  </a:lnTo>
                  <a:lnTo>
                    <a:pt x="7836789" y="601338"/>
                  </a:lnTo>
                  <a:cubicBezTo>
                    <a:pt x="7836789" y="933971"/>
                    <a:pt x="7598156" y="1202676"/>
                    <a:pt x="7304786" y="1202676"/>
                  </a:cubicBezTo>
                  <a:lnTo>
                    <a:pt x="7304786" y="1183040"/>
                  </a:lnTo>
                  <a:lnTo>
                    <a:pt x="7304786" y="1202676"/>
                  </a:lnTo>
                  <a:lnTo>
                    <a:pt x="532003" y="1202676"/>
                  </a:lnTo>
                  <a:lnTo>
                    <a:pt x="532003" y="1183040"/>
                  </a:lnTo>
                  <a:lnTo>
                    <a:pt x="532003" y="1202676"/>
                  </a:lnTo>
                  <a:cubicBezTo>
                    <a:pt x="238633" y="1202817"/>
                    <a:pt x="0" y="934119"/>
                    <a:pt x="0" y="601338"/>
                  </a:cubicBezTo>
                  <a:lnTo>
                    <a:pt x="16891" y="601338"/>
                  </a:lnTo>
                  <a:lnTo>
                    <a:pt x="0" y="601338"/>
                  </a:lnTo>
                  <a:moveTo>
                    <a:pt x="33909" y="601338"/>
                  </a:moveTo>
                  <a:lnTo>
                    <a:pt x="16891" y="601338"/>
                  </a:lnTo>
                  <a:lnTo>
                    <a:pt x="33909" y="601338"/>
                  </a:lnTo>
                  <a:cubicBezTo>
                    <a:pt x="33909" y="911235"/>
                    <a:pt x="256413" y="1163404"/>
                    <a:pt x="532003" y="1163404"/>
                  </a:cubicBezTo>
                  <a:lnTo>
                    <a:pt x="7304786" y="1163404"/>
                  </a:lnTo>
                  <a:cubicBezTo>
                    <a:pt x="7580376" y="1163404"/>
                    <a:pt x="7802880" y="911235"/>
                    <a:pt x="7802880" y="601338"/>
                  </a:cubicBezTo>
                  <a:cubicBezTo>
                    <a:pt x="7802880" y="291442"/>
                    <a:pt x="7580376" y="39272"/>
                    <a:pt x="7304786" y="39272"/>
                  </a:cubicBezTo>
                  <a:lnTo>
                    <a:pt x="532003" y="39272"/>
                  </a:lnTo>
                  <a:lnTo>
                    <a:pt x="532003" y="19636"/>
                  </a:lnTo>
                  <a:lnTo>
                    <a:pt x="532003" y="39420"/>
                  </a:lnTo>
                  <a:cubicBezTo>
                    <a:pt x="256413" y="39420"/>
                    <a:pt x="33909" y="291589"/>
                    <a:pt x="33909" y="601486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7836747" cy="1212300"/>
            </a:xfrm>
            <a:prstGeom prst="rect">
              <a:avLst/>
            </a:prstGeom>
          </p:spPr>
          <p:txBody>
            <a:bodyPr anchor="b" rtlCol="false" tIns="139700" lIns="139700" bIns="139700" rIns="1397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Project Scope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83306" y="6124102"/>
            <a:ext cx="5877560" cy="883031"/>
            <a:chOff x="0" y="0"/>
            <a:chExt cx="7836747" cy="11773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6891" y="19221"/>
              <a:ext cx="7803007" cy="1138836"/>
            </a:xfrm>
            <a:custGeom>
              <a:avLst/>
              <a:gdLst/>
              <a:ahLst/>
              <a:cxnLst/>
              <a:rect r="r" b="b" t="t" l="l"/>
              <a:pathLst>
                <a:path h="1138836" w="7803007">
                  <a:moveTo>
                    <a:pt x="0" y="569418"/>
                  </a:moveTo>
                  <a:cubicBezTo>
                    <a:pt x="0" y="254938"/>
                    <a:pt x="230632" y="0"/>
                    <a:pt x="515112" y="0"/>
                  </a:cubicBezTo>
                  <a:lnTo>
                    <a:pt x="7287895" y="0"/>
                  </a:lnTo>
                  <a:cubicBezTo>
                    <a:pt x="7572375" y="0"/>
                    <a:pt x="7803007" y="254938"/>
                    <a:pt x="7803007" y="569418"/>
                  </a:cubicBezTo>
                  <a:cubicBezTo>
                    <a:pt x="7803007" y="883899"/>
                    <a:pt x="7572375" y="1138836"/>
                    <a:pt x="7287895" y="1138836"/>
                  </a:cubicBezTo>
                  <a:lnTo>
                    <a:pt x="515112" y="1138836"/>
                  </a:lnTo>
                  <a:cubicBezTo>
                    <a:pt x="230632" y="1138836"/>
                    <a:pt x="0" y="883899"/>
                    <a:pt x="0" y="569418"/>
                  </a:cubicBezTo>
                  <a:close/>
                </a:path>
              </a:pathLst>
            </a:custGeom>
            <a:solidFill>
              <a:srgbClr val="DDA6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836789" cy="1177417"/>
            </a:xfrm>
            <a:custGeom>
              <a:avLst/>
              <a:gdLst/>
              <a:ahLst/>
              <a:cxnLst/>
              <a:rect r="r" b="b" t="t" l="l"/>
              <a:pathLst>
                <a:path h="1177417" w="7836789">
                  <a:moveTo>
                    <a:pt x="0" y="588639"/>
                  </a:moveTo>
                  <a:cubicBezTo>
                    <a:pt x="0" y="263031"/>
                    <a:pt x="238633" y="0"/>
                    <a:pt x="532003" y="0"/>
                  </a:cubicBezTo>
                  <a:lnTo>
                    <a:pt x="7304786" y="0"/>
                  </a:lnTo>
                  <a:lnTo>
                    <a:pt x="7304786" y="19221"/>
                  </a:lnTo>
                  <a:lnTo>
                    <a:pt x="7304786" y="0"/>
                  </a:lnTo>
                  <a:cubicBezTo>
                    <a:pt x="7598156" y="0"/>
                    <a:pt x="7836789" y="263031"/>
                    <a:pt x="7836789" y="588639"/>
                  </a:cubicBezTo>
                  <a:lnTo>
                    <a:pt x="7819898" y="588639"/>
                  </a:lnTo>
                  <a:lnTo>
                    <a:pt x="7836789" y="588639"/>
                  </a:lnTo>
                  <a:lnTo>
                    <a:pt x="7819898" y="588639"/>
                  </a:lnTo>
                  <a:lnTo>
                    <a:pt x="7836789" y="588639"/>
                  </a:lnTo>
                  <a:cubicBezTo>
                    <a:pt x="7836789" y="914248"/>
                    <a:pt x="7598156" y="1177278"/>
                    <a:pt x="7304786" y="1177278"/>
                  </a:cubicBezTo>
                  <a:lnTo>
                    <a:pt x="7304786" y="1158057"/>
                  </a:lnTo>
                  <a:lnTo>
                    <a:pt x="7304786" y="1177278"/>
                  </a:lnTo>
                  <a:lnTo>
                    <a:pt x="532003" y="1177278"/>
                  </a:lnTo>
                  <a:lnTo>
                    <a:pt x="532003" y="1158057"/>
                  </a:lnTo>
                  <a:lnTo>
                    <a:pt x="532003" y="1177278"/>
                  </a:lnTo>
                  <a:cubicBezTo>
                    <a:pt x="238633" y="1177417"/>
                    <a:pt x="0" y="914392"/>
                    <a:pt x="0" y="588639"/>
                  </a:cubicBezTo>
                  <a:lnTo>
                    <a:pt x="16891" y="588639"/>
                  </a:lnTo>
                  <a:lnTo>
                    <a:pt x="0" y="588639"/>
                  </a:lnTo>
                  <a:moveTo>
                    <a:pt x="33909" y="588639"/>
                  </a:moveTo>
                  <a:lnTo>
                    <a:pt x="16891" y="588639"/>
                  </a:lnTo>
                  <a:lnTo>
                    <a:pt x="33909" y="588639"/>
                  </a:lnTo>
                  <a:cubicBezTo>
                    <a:pt x="33909" y="891991"/>
                    <a:pt x="256413" y="1138836"/>
                    <a:pt x="532003" y="1138836"/>
                  </a:cubicBezTo>
                  <a:lnTo>
                    <a:pt x="7304786" y="1138836"/>
                  </a:lnTo>
                  <a:cubicBezTo>
                    <a:pt x="7580376" y="1138836"/>
                    <a:pt x="7802880" y="891991"/>
                    <a:pt x="7802880" y="588639"/>
                  </a:cubicBezTo>
                  <a:cubicBezTo>
                    <a:pt x="7802880" y="285287"/>
                    <a:pt x="7580376" y="38443"/>
                    <a:pt x="7304786" y="38443"/>
                  </a:cubicBezTo>
                  <a:lnTo>
                    <a:pt x="532003" y="38443"/>
                  </a:lnTo>
                  <a:lnTo>
                    <a:pt x="532003" y="19221"/>
                  </a:lnTo>
                  <a:lnTo>
                    <a:pt x="532003" y="38587"/>
                  </a:lnTo>
                  <a:cubicBezTo>
                    <a:pt x="256413" y="38587"/>
                    <a:pt x="33909" y="285431"/>
                    <a:pt x="33909" y="588784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7836747" cy="1186900"/>
            </a:xfrm>
            <a:prstGeom prst="rect">
              <a:avLst/>
            </a:prstGeom>
          </p:spPr>
          <p:txBody>
            <a:bodyPr anchor="b" rtlCol="false" tIns="127000" lIns="127000" bIns="127000" rIns="1270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Method Used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83306" y="7876214"/>
            <a:ext cx="5877560" cy="883031"/>
            <a:chOff x="0" y="0"/>
            <a:chExt cx="7836747" cy="11773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6891" y="19221"/>
              <a:ext cx="7803007" cy="1138836"/>
            </a:xfrm>
            <a:custGeom>
              <a:avLst/>
              <a:gdLst/>
              <a:ahLst/>
              <a:cxnLst/>
              <a:rect r="r" b="b" t="t" l="l"/>
              <a:pathLst>
                <a:path h="1138836" w="7803007">
                  <a:moveTo>
                    <a:pt x="0" y="569418"/>
                  </a:moveTo>
                  <a:cubicBezTo>
                    <a:pt x="0" y="254938"/>
                    <a:pt x="230632" y="0"/>
                    <a:pt x="515112" y="0"/>
                  </a:cubicBezTo>
                  <a:lnTo>
                    <a:pt x="7287895" y="0"/>
                  </a:lnTo>
                  <a:cubicBezTo>
                    <a:pt x="7572375" y="0"/>
                    <a:pt x="7803007" y="254938"/>
                    <a:pt x="7803007" y="569418"/>
                  </a:cubicBezTo>
                  <a:cubicBezTo>
                    <a:pt x="7803007" y="883899"/>
                    <a:pt x="7572375" y="1138836"/>
                    <a:pt x="7287895" y="1138836"/>
                  </a:cubicBezTo>
                  <a:lnTo>
                    <a:pt x="515112" y="1138836"/>
                  </a:lnTo>
                  <a:cubicBezTo>
                    <a:pt x="230632" y="1138836"/>
                    <a:pt x="0" y="883899"/>
                    <a:pt x="0" y="569418"/>
                  </a:cubicBezTo>
                  <a:close/>
                </a:path>
              </a:pathLst>
            </a:custGeom>
            <a:solidFill>
              <a:srgbClr val="FAA85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836789" cy="1177417"/>
            </a:xfrm>
            <a:custGeom>
              <a:avLst/>
              <a:gdLst/>
              <a:ahLst/>
              <a:cxnLst/>
              <a:rect r="r" b="b" t="t" l="l"/>
              <a:pathLst>
                <a:path h="1177417" w="7836789">
                  <a:moveTo>
                    <a:pt x="0" y="588639"/>
                  </a:moveTo>
                  <a:cubicBezTo>
                    <a:pt x="0" y="263031"/>
                    <a:pt x="238633" y="0"/>
                    <a:pt x="532003" y="0"/>
                  </a:cubicBezTo>
                  <a:lnTo>
                    <a:pt x="7304786" y="0"/>
                  </a:lnTo>
                  <a:lnTo>
                    <a:pt x="7304786" y="19221"/>
                  </a:lnTo>
                  <a:lnTo>
                    <a:pt x="7304786" y="0"/>
                  </a:lnTo>
                  <a:cubicBezTo>
                    <a:pt x="7598156" y="0"/>
                    <a:pt x="7836789" y="263031"/>
                    <a:pt x="7836789" y="588639"/>
                  </a:cubicBezTo>
                  <a:lnTo>
                    <a:pt x="7819898" y="588639"/>
                  </a:lnTo>
                  <a:lnTo>
                    <a:pt x="7836789" y="588639"/>
                  </a:lnTo>
                  <a:lnTo>
                    <a:pt x="7819898" y="588639"/>
                  </a:lnTo>
                  <a:lnTo>
                    <a:pt x="7836789" y="588639"/>
                  </a:lnTo>
                  <a:cubicBezTo>
                    <a:pt x="7836789" y="914248"/>
                    <a:pt x="7598156" y="1177278"/>
                    <a:pt x="7304786" y="1177278"/>
                  </a:cubicBezTo>
                  <a:lnTo>
                    <a:pt x="7304786" y="1158057"/>
                  </a:lnTo>
                  <a:lnTo>
                    <a:pt x="7304786" y="1177278"/>
                  </a:lnTo>
                  <a:lnTo>
                    <a:pt x="532003" y="1177278"/>
                  </a:lnTo>
                  <a:lnTo>
                    <a:pt x="532003" y="1158057"/>
                  </a:lnTo>
                  <a:lnTo>
                    <a:pt x="532003" y="1177278"/>
                  </a:lnTo>
                  <a:cubicBezTo>
                    <a:pt x="238633" y="1177417"/>
                    <a:pt x="0" y="914392"/>
                    <a:pt x="0" y="588639"/>
                  </a:cubicBezTo>
                  <a:lnTo>
                    <a:pt x="16891" y="588639"/>
                  </a:lnTo>
                  <a:lnTo>
                    <a:pt x="0" y="588639"/>
                  </a:lnTo>
                  <a:moveTo>
                    <a:pt x="33909" y="588639"/>
                  </a:moveTo>
                  <a:lnTo>
                    <a:pt x="16891" y="588639"/>
                  </a:lnTo>
                  <a:lnTo>
                    <a:pt x="33909" y="588639"/>
                  </a:lnTo>
                  <a:cubicBezTo>
                    <a:pt x="33909" y="891991"/>
                    <a:pt x="256413" y="1138836"/>
                    <a:pt x="532003" y="1138836"/>
                  </a:cubicBezTo>
                  <a:lnTo>
                    <a:pt x="7304786" y="1138836"/>
                  </a:lnTo>
                  <a:cubicBezTo>
                    <a:pt x="7580376" y="1138836"/>
                    <a:pt x="7802880" y="891991"/>
                    <a:pt x="7802880" y="588639"/>
                  </a:cubicBezTo>
                  <a:cubicBezTo>
                    <a:pt x="7802880" y="285287"/>
                    <a:pt x="7580376" y="38443"/>
                    <a:pt x="7304786" y="38443"/>
                  </a:cubicBezTo>
                  <a:lnTo>
                    <a:pt x="532003" y="38443"/>
                  </a:lnTo>
                  <a:lnTo>
                    <a:pt x="532003" y="19221"/>
                  </a:lnTo>
                  <a:lnTo>
                    <a:pt x="532003" y="38587"/>
                  </a:lnTo>
                  <a:cubicBezTo>
                    <a:pt x="256413" y="38587"/>
                    <a:pt x="33909" y="285431"/>
                    <a:pt x="33909" y="588784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7836747" cy="1186900"/>
            </a:xfrm>
            <a:prstGeom prst="rect">
              <a:avLst/>
            </a:prstGeom>
          </p:spPr>
          <p:txBody>
            <a:bodyPr anchor="b" rtlCol="false" tIns="127000" lIns="127000" bIns="127000" rIns="1270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Expected Output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270997" y="5409727"/>
            <a:ext cx="8502177" cy="523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Sales data from January 01, 2021 to December 31, 2024.</a:t>
            </a:r>
          </a:p>
          <a:p>
            <a:pPr algn="ctr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Includes region, product, price, division and plant information across the US.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45766" y="3593210"/>
            <a:ext cx="815263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</a:pPr>
            <a:r>
              <a:rPr lang="en-US" sz="17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Analyzed sales of Sugar products in various regions in the US &amp; Canada, to increase sales that did not reach the set targets.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32377" y="7161839"/>
            <a:ext cx="8179418" cy="523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Analyze the data using the pivot data method to understand the factors that influence sales, including region, price, and product popularity.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00050" y="8959270"/>
            <a:ext cx="7644071" cy="523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  <a:spcBef>
                <a:spcPct val="0"/>
              </a:spcBef>
            </a:pPr>
            <a:r>
              <a:rPr lang="en-US" sz="1799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Develop effective marketing strategies, such as product bundling and loyalty programs, to increase sales of Sugar products in potential regions.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86025" y="1242834"/>
            <a:ext cx="13315950" cy="78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999">
                <a:solidFill>
                  <a:srgbClr val="6DAEF8"/>
                </a:solidFill>
                <a:latin typeface="Bree Serif"/>
                <a:ea typeface="Bree Serif"/>
                <a:cs typeface="Bree Serif"/>
                <a:sym typeface="Bree Serif"/>
              </a:rPr>
              <a:t>PROJECT BACKGROUND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342444" y="233076"/>
            <a:ext cx="2926672" cy="809733"/>
            <a:chOff x="0" y="0"/>
            <a:chExt cx="3902230" cy="107964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0"/>
            <a:ext cx="18288000" cy="10281920"/>
          </a:xfrm>
          <a:custGeom>
            <a:avLst/>
            <a:gdLst/>
            <a:ahLst/>
            <a:cxnLst/>
            <a:rect r="r" b="b" t="t" l="l"/>
            <a:pathLst>
              <a:path h="10281920" w="18288000">
                <a:moveTo>
                  <a:pt x="0" y="10281920"/>
                </a:moveTo>
                <a:lnTo>
                  <a:pt x="18288000" y="10281920"/>
                </a:lnTo>
                <a:lnTo>
                  <a:pt x="18288000" y="0"/>
                </a:lnTo>
                <a:lnTo>
                  <a:pt x="0" y="0"/>
                </a:lnTo>
                <a:lnTo>
                  <a:pt x="0" y="1028192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7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630662" y="2679784"/>
            <a:ext cx="5026676" cy="5789127"/>
            <a:chOff x="0" y="0"/>
            <a:chExt cx="3898392" cy="4489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8120" y="141224"/>
              <a:ext cx="3489833" cy="4192270"/>
            </a:xfrm>
            <a:custGeom>
              <a:avLst/>
              <a:gdLst/>
              <a:ahLst/>
              <a:cxnLst/>
              <a:rect r="r" b="b" t="t" l="l"/>
              <a:pathLst>
                <a:path h="4192270" w="3489833">
                  <a:moveTo>
                    <a:pt x="3489833" y="1744853"/>
                  </a:moveTo>
                  <a:lnTo>
                    <a:pt x="3489833" y="4192270"/>
                  </a:lnTo>
                  <a:cubicBezTo>
                    <a:pt x="3489833" y="4192270"/>
                    <a:pt x="0" y="4192270"/>
                    <a:pt x="0" y="4192270"/>
                  </a:cubicBezTo>
                  <a:lnTo>
                    <a:pt x="0" y="1744853"/>
                  </a:lnTo>
                  <a:cubicBezTo>
                    <a:pt x="0" y="781177"/>
                    <a:pt x="781177" y="0"/>
                    <a:pt x="1744853" y="0"/>
                  </a:cubicBezTo>
                  <a:lnTo>
                    <a:pt x="1744853" y="0"/>
                  </a:lnTo>
                  <a:cubicBezTo>
                    <a:pt x="2708529" y="0"/>
                    <a:pt x="3489706" y="781177"/>
                    <a:pt x="3489706" y="1744853"/>
                  </a:cubicBezTo>
                  <a:close/>
                </a:path>
              </a:pathLst>
            </a:custGeom>
            <a:blipFill>
              <a:blip r:embed="rId4">
                <a:alphaModFix amt="72000"/>
              </a:blip>
              <a:stretch>
                <a:fillRect l="-39983" t="0" r="-3998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98392" cy="4489704"/>
            </a:xfrm>
            <a:custGeom>
              <a:avLst/>
              <a:gdLst/>
              <a:ahLst/>
              <a:cxnLst/>
              <a:rect r="r" b="b" t="t" l="l"/>
              <a:pathLst>
                <a:path h="4489704" w="3898392">
                  <a:moveTo>
                    <a:pt x="3898392" y="4489704"/>
                  </a:moveTo>
                  <a:lnTo>
                    <a:pt x="0" y="4489704"/>
                  </a:lnTo>
                  <a:lnTo>
                    <a:pt x="0" y="0"/>
                  </a:lnTo>
                  <a:lnTo>
                    <a:pt x="3898392" y="0"/>
                  </a:lnTo>
                  <a:lnTo>
                    <a:pt x="3898392" y="4489704"/>
                  </a:lnTo>
                  <a:close/>
                </a:path>
              </a:pathLst>
            </a:custGeom>
            <a:blipFill>
              <a:blip r:embed="rId5">
                <a:alphaModFix amt="72000"/>
              </a:blip>
              <a:stretch>
                <a:fillRect l="-26" t="0" r="-2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82297" y="5583872"/>
            <a:ext cx="5830024" cy="17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Increase sales of Sugar products by 5% in one year with bundling, royalty points, and discount strategies.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4984" y="1332659"/>
            <a:ext cx="1185803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PROJECT GOALS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98804" y="4509870"/>
            <a:ext cx="3797012" cy="919226"/>
            <a:chOff x="0" y="0"/>
            <a:chExt cx="5062682" cy="12256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912" y="20009"/>
              <a:ext cx="5040886" cy="1185516"/>
            </a:xfrm>
            <a:custGeom>
              <a:avLst/>
              <a:gdLst/>
              <a:ahLst/>
              <a:cxnLst/>
              <a:rect r="r" b="b" t="t" l="l"/>
              <a:pathLst>
                <a:path h="1185516" w="5040886">
                  <a:moveTo>
                    <a:pt x="0" y="592758"/>
                  </a:moveTo>
                  <a:cubicBezTo>
                    <a:pt x="0" y="265387"/>
                    <a:pt x="148992" y="0"/>
                    <a:pt x="332772" y="0"/>
                  </a:cubicBezTo>
                  <a:lnTo>
                    <a:pt x="4708114" y="0"/>
                  </a:lnTo>
                  <a:cubicBezTo>
                    <a:pt x="4891893" y="0"/>
                    <a:pt x="5040885" y="265387"/>
                    <a:pt x="5040885" y="592758"/>
                  </a:cubicBezTo>
                  <a:cubicBezTo>
                    <a:pt x="5040885" y="920129"/>
                    <a:pt x="4891893" y="1185516"/>
                    <a:pt x="4708114" y="1185516"/>
                  </a:cubicBezTo>
                  <a:lnTo>
                    <a:pt x="332772" y="1185516"/>
                  </a:lnTo>
                  <a:cubicBezTo>
                    <a:pt x="148992" y="1185516"/>
                    <a:pt x="0" y="920129"/>
                    <a:pt x="0" y="592758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62725" cy="1225677"/>
            </a:xfrm>
            <a:custGeom>
              <a:avLst/>
              <a:gdLst/>
              <a:ahLst/>
              <a:cxnLst/>
              <a:rect r="r" b="b" t="t" l="l"/>
              <a:pathLst>
                <a:path h="1225677" w="5062725">
                  <a:moveTo>
                    <a:pt x="0" y="612767"/>
                  </a:moveTo>
                  <a:cubicBezTo>
                    <a:pt x="0" y="273812"/>
                    <a:pt x="154161" y="0"/>
                    <a:pt x="343684" y="0"/>
                  </a:cubicBezTo>
                  <a:lnTo>
                    <a:pt x="4719026" y="0"/>
                  </a:lnTo>
                  <a:lnTo>
                    <a:pt x="4719026" y="20009"/>
                  </a:lnTo>
                  <a:lnTo>
                    <a:pt x="4719026" y="0"/>
                  </a:lnTo>
                  <a:cubicBezTo>
                    <a:pt x="4908548" y="0"/>
                    <a:pt x="5062725" y="273812"/>
                    <a:pt x="5062725" y="612767"/>
                  </a:cubicBezTo>
                  <a:lnTo>
                    <a:pt x="5051797" y="612767"/>
                  </a:lnTo>
                  <a:lnTo>
                    <a:pt x="5062725" y="612767"/>
                  </a:lnTo>
                  <a:lnTo>
                    <a:pt x="5051797" y="612767"/>
                  </a:lnTo>
                  <a:lnTo>
                    <a:pt x="5062725" y="612767"/>
                  </a:lnTo>
                  <a:cubicBezTo>
                    <a:pt x="5062725" y="951723"/>
                    <a:pt x="4908548" y="1225534"/>
                    <a:pt x="4719026" y="1225534"/>
                  </a:cubicBezTo>
                  <a:lnTo>
                    <a:pt x="4719026" y="1205525"/>
                  </a:lnTo>
                  <a:lnTo>
                    <a:pt x="4719026" y="1225534"/>
                  </a:lnTo>
                  <a:lnTo>
                    <a:pt x="343684" y="1225534"/>
                  </a:lnTo>
                  <a:lnTo>
                    <a:pt x="343684" y="1205525"/>
                  </a:lnTo>
                  <a:lnTo>
                    <a:pt x="343684" y="1225534"/>
                  </a:lnTo>
                  <a:cubicBezTo>
                    <a:pt x="154161" y="1225677"/>
                    <a:pt x="0" y="951873"/>
                    <a:pt x="0" y="612767"/>
                  </a:cubicBezTo>
                  <a:lnTo>
                    <a:pt x="10912" y="612767"/>
                  </a:lnTo>
                  <a:lnTo>
                    <a:pt x="0" y="612767"/>
                  </a:lnTo>
                  <a:moveTo>
                    <a:pt x="21906" y="612767"/>
                  </a:moveTo>
                  <a:lnTo>
                    <a:pt x="10912" y="612767"/>
                  </a:lnTo>
                  <a:lnTo>
                    <a:pt x="21906" y="612767"/>
                  </a:lnTo>
                  <a:cubicBezTo>
                    <a:pt x="21906" y="928554"/>
                    <a:pt x="165648" y="1185516"/>
                    <a:pt x="343684" y="1185516"/>
                  </a:cubicBezTo>
                  <a:lnTo>
                    <a:pt x="4719026" y="1185516"/>
                  </a:lnTo>
                  <a:cubicBezTo>
                    <a:pt x="4897062" y="1185516"/>
                    <a:pt x="5040804" y="928554"/>
                    <a:pt x="5040804" y="612767"/>
                  </a:cubicBezTo>
                  <a:cubicBezTo>
                    <a:pt x="5040804" y="296981"/>
                    <a:pt x="4897062" y="40019"/>
                    <a:pt x="4719026" y="40019"/>
                  </a:cubicBezTo>
                  <a:lnTo>
                    <a:pt x="343684" y="40019"/>
                  </a:lnTo>
                  <a:lnTo>
                    <a:pt x="343684" y="20009"/>
                  </a:lnTo>
                  <a:lnTo>
                    <a:pt x="343684" y="40169"/>
                  </a:lnTo>
                  <a:cubicBezTo>
                    <a:pt x="165647" y="40169"/>
                    <a:pt x="21906" y="297131"/>
                    <a:pt x="21906" y="612918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5062682" cy="1206585"/>
            </a:xfrm>
            <a:prstGeom prst="rect">
              <a:avLst/>
            </a:prstGeom>
          </p:spPr>
          <p:txBody>
            <a:bodyPr anchor="b" rtlCol="false" tIns="152400" lIns="152400" bIns="152400" rIns="152400"/>
            <a:lstStyle/>
            <a:p>
              <a:pPr algn="ctr">
                <a:lnSpc>
                  <a:spcPts val="3990"/>
                </a:lnSpc>
              </a:pPr>
              <a:r>
                <a:rPr lang="en-US" sz="35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Objective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971663" y="5583872"/>
            <a:ext cx="5008468" cy="1333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373A5B"/>
                </a:solidFill>
                <a:latin typeface="Bree Serif"/>
                <a:ea typeface="Bree Serif"/>
                <a:cs typeface="Bree Serif"/>
                <a:sym typeface="Bree Serif"/>
              </a:rPr>
              <a:t>All US candy sales data from January 3, 2021 to December 31, 2024.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529208" y="4509870"/>
            <a:ext cx="3893378" cy="919226"/>
            <a:chOff x="0" y="0"/>
            <a:chExt cx="5191171" cy="12256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1189" y="20009"/>
              <a:ext cx="5168821" cy="1185516"/>
            </a:xfrm>
            <a:custGeom>
              <a:avLst/>
              <a:gdLst/>
              <a:ahLst/>
              <a:cxnLst/>
              <a:rect r="r" b="b" t="t" l="l"/>
              <a:pathLst>
                <a:path h="1185516" w="5168821">
                  <a:moveTo>
                    <a:pt x="0" y="592758"/>
                  </a:moveTo>
                  <a:cubicBezTo>
                    <a:pt x="0" y="265387"/>
                    <a:pt x="152774" y="0"/>
                    <a:pt x="341217" y="0"/>
                  </a:cubicBezTo>
                  <a:lnTo>
                    <a:pt x="4827604" y="0"/>
                  </a:lnTo>
                  <a:cubicBezTo>
                    <a:pt x="5016048" y="0"/>
                    <a:pt x="5168821" y="265387"/>
                    <a:pt x="5168821" y="592758"/>
                  </a:cubicBezTo>
                  <a:cubicBezTo>
                    <a:pt x="5168821" y="920129"/>
                    <a:pt x="5016048" y="1185516"/>
                    <a:pt x="4827604" y="1185516"/>
                  </a:cubicBezTo>
                  <a:lnTo>
                    <a:pt x="341217" y="1185516"/>
                  </a:lnTo>
                  <a:cubicBezTo>
                    <a:pt x="152774" y="1185516"/>
                    <a:pt x="0" y="920129"/>
                    <a:pt x="0" y="592758"/>
                  </a:cubicBezTo>
                  <a:close/>
                </a:path>
              </a:pathLst>
            </a:custGeom>
            <a:solidFill>
              <a:srgbClr val="FED872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91214" cy="1225677"/>
            </a:xfrm>
            <a:custGeom>
              <a:avLst/>
              <a:gdLst/>
              <a:ahLst/>
              <a:cxnLst/>
              <a:rect r="r" b="b" t="t" l="l"/>
              <a:pathLst>
                <a:path h="1225677" w="5191214">
                  <a:moveTo>
                    <a:pt x="0" y="612767"/>
                  </a:moveTo>
                  <a:cubicBezTo>
                    <a:pt x="0" y="273812"/>
                    <a:pt x="158074" y="0"/>
                    <a:pt x="352406" y="0"/>
                  </a:cubicBezTo>
                  <a:lnTo>
                    <a:pt x="4838793" y="0"/>
                  </a:lnTo>
                  <a:lnTo>
                    <a:pt x="4838793" y="20009"/>
                  </a:lnTo>
                  <a:lnTo>
                    <a:pt x="4838793" y="0"/>
                  </a:lnTo>
                  <a:cubicBezTo>
                    <a:pt x="5033125" y="0"/>
                    <a:pt x="5191214" y="273812"/>
                    <a:pt x="5191214" y="612767"/>
                  </a:cubicBezTo>
                  <a:lnTo>
                    <a:pt x="5180010" y="612767"/>
                  </a:lnTo>
                  <a:lnTo>
                    <a:pt x="5191214" y="612767"/>
                  </a:lnTo>
                  <a:lnTo>
                    <a:pt x="5180010" y="612767"/>
                  </a:lnTo>
                  <a:lnTo>
                    <a:pt x="5191214" y="612767"/>
                  </a:lnTo>
                  <a:cubicBezTo>
                    <a:pt x="5191214" y="951723"/>
                    <a:pt x="5033125" y="1225534"/>
                    <a:pt x="4838793" y="1225534"/>
                  </a:cubicBezTo>
                  <a:lnTo>
                    <a:pt x="4838793" y="1205525"/>
                  </a:lnTo>
                  <a:lnTo>
                    <a:pt x="4838793" y="1225534"/>
                  </a:lnTo>
                  <a:lnTo>
                    <a:pt x="352406" y="1225534"/>
                  </a:lnTo>
                  <a:lnTo>
                    <a:pt x="352406" y="1205525"/>
                  </a:lnTo>
                  <a:lnTo>
                    <a:pt x="352406" y="1225534"/>
                  </a:lnTo>
                  <a:cubicBezTo>
                    <a:pt x="158074" y="1225677"/>
                    <a:pt x="0" y="951873"/>
                    <a:pt x="0" y="612767"/>
                  </a:cubicBezTo>
                  <a:lnTo>
                    <a:pt x="11189" y="612767"/>
                  </a:lnTo>
                  <a:lnTo>
                    <a:pt x="0" y="612767"/>
                  </a:lnTo>
                  <a:moveTo>
                    <a:pt x="22462" y="612767"/>
                  </a:moveTo>
                  <a:lnTo>
                    <a:pt x="11189" y="612767"/>
                  </a:lnTo>
                  <a:lnTo>
                    <a:pt x="22462" y="612767"/>
                  </a:lnTo>
                  <a:cubicBezTo>
                    <a:pt x="22462" y="928554"/>
                    <a:pt x="169852" y="1185516"/>
                    <a:pt x="352406" y="1185516"/>
                  </a:cubicBezTo>
                  <a:lnTo>
                    <a:pt x="4838793" y="1185516"/>
                  </a:lnTo>
                  <a:cubicBezTo>
                    <a:pt x="5021348" y="1185516"/>
                    <a:pt x="5168738" y="928554"/>
                    <a:pt x="5168738" y="612767"/>
                  </a:cubicBezTo>
                  <a:cubicBezTo>
                    <a:pt x="5168738" y="296981"/>
                    <a:pt x="5021348" y="40019"/>
                    <a:pt x="4838793" y="40019"/>
                  </a:cubicBezTo>
                  <a:lnTo>
                    <a:pt x="352406" y="40019"/>
                  </a:lnTo>
                  <a:lnTo>
                    <a:pt x="352406" y="20009"/>
                  </a:lnTo>
                  <a:lnTo>
                    <a:pt x="352406" y="40169"/>
                  </a:lnTo>
                  <a:cubicBezTo>
                    <a:pt x="169852" y="40169"/>
                    <a:pt x="22462" y="297131"/>
                    <a:pt x="22462" y="612918"/>
                  </a:cubicBezTo>
                  <a:close/>
                </a:path>
              </a:pathLst>
            </a:custGeom>
            <a:solidFill>
              <a:srgbClr val="373A5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5191171" cy="1206585"/>
            </a:xfrm>
            <a:prstGeom prst="rect">
              <a:avLst/>
            </a:prstGeom>
          </p:spPr>
          <p:txBody>
            <a:bodyPr anchor="b" rtlCol="false" tIns="152400" lIns="152400" bIns="152400" rIns="152400"/>
            <a:lstStyle/>
            <a:p>
              <a:pPr algn="ctr" marL="0" indent="0" lvl="0">
                <a:lnSpc>
                  <a:spcPts val="3990"/>
                </a:lnSpc>
                <a:spcBef>
                  <a:spcPct val="0"/>
                </a:spcBef>
              </a:pPr>
              <a:r>
                <a:rPr lang="en-US" sz="3500" strike="noStrike" u="none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Scope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342444" y="233076"/>
            <a:ext cx="2926672" cy="809733"/>
            <a:chOff x="0" y="0"/>
            <a:chExt cx="3902230" cy="10796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:\PPT\Pikbest\审核中\4月1号6月是糖果月!\图片2.png图片2"/>
          <p:cNvSpPr/>
          <p:nvPr/>
        </p:nvSpPr>
        <p:spPr>
          <a:xfrm flipH="false" flipV="true" rot="0">
            <a:off x="0" y="0"/>
            <a:ext cx="18288000" cy="10281920"/>
          </a:xfrm>
          <a:custGeom>
            <a:avLst/>
            <a:gdLst/>
            <a:ahLst/>
            <a:cxnLst/>
            <a:rect r="r" b="b" t="t" l="l"/>
            <a:pathLst>
              <a:path h="10281920" w="18288000">
                <a:moveTo>
                  <a:pt x="0" y="10281920"/>
                </a:moveTo>
                <a:lnTo>
                  <a:pt x="18288000" y="10281920"/>
                </a:lnTo>
                <a:lnTo>
                  <a:pt x="18288000" y="0"/>
                </a:lnTo>
                <a:lnTo>
                  <a:pt x="0" y="0"/>
                </a:lnTo>
                <a:lnTo>
                  <a:pt x="0" y="1028192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-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38138" y="3503322"/>
            <a:ext cx="739826" cy="737108"/>
          </a:xfrm>
          <a:custGeom>
            <a:avLst/>
            <a:gdLst/>
            <a:ahLst/>
            <a:cxnLst/>
            <a:rect r="r" b="b" t="t" l="l"/>
            <a:pathLst>
              <a:path h="737108" w="739826">
                <a:moveTo>
                  <a:pt x="0" y="0"/>
                </a:moveTo>
                <a:lnTo>
                  <a:pt x="739826" y="0"/>
                </a:lnTo>
                <a:lnTo>
                  <a:pt x="739826" y="737108"/>
                </a:lnTo>
                <a:lnTo>
                  <a:pt x="0" y="737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89047" y="6606742"/>
            <a:ext cx="1763465" cy="685306"/>
            <a:chOff x="0" y="0"/>
            <a:chExt cx="2351286" cy="9137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1264" cy="913795"/>
            </a:xfrm>
            <a:custGeom>
              <a:avLst/>
              <a:gdLst/>
              <a:ahLst/>
              <a:cxnLst/>
              <a:rect r="r" b="b" t="t" l="l"/>
              <a:pathLst>
                <a:path h="913795" w="2351264">
                  <a:moveTo>
                    <a:pt x="0" y="456850"/>
                  </a:moveTo>
                  <a:cubicBezTo>
                    <a:pt x="0" y="204520"/>
                    <a:pt x="199002" y="0"/>
                    <a:pt x="444525" y="0"/>
                  </a:cubicBezTo>
                  <a:lnTo>
                    <a:pt x="1906739" y="0"/>
                  </a:lnTo>
                  <a:cubicBezTo>
                    <a:pt x="2152262" y="0"/>
                    <a:pt x="2351264" y="204520"/>
                    <a:pt x="2351264" y="456850"/>
                  </a:cubicBezTo>
                  <a:cubicBezTo>
                    <a:pt x="2351264" y="709181"/>
                    <a:pt x="2152262" y="913701"/>
                    <a:pt x="1906739" y="913701"/>
                  </a:cubicBezTo>
                  <a:lnTo>
                    <a:pt x="444525" y="913701"/>
                  </a:lnTo>
                  <a:cubicBezTo>
                    <a:pt x="199002" y="913795"/>
                    <a:pt x="0" y="709181"/>
                    <a:pt x="0" y="45685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2351286" cy="92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Kuartal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89111" y="5141595"/>
            <a:ext cx="3251746" cy="848852"/>
            <a:chOff x="0" y="0"/>
            <a:chExt cx="4335661" cy="1131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35620" cy="1131856"/>
            </a:xfrm>
            <a:custGeom>
              <a:avLst/>
              <a:gdLst/>
              <a:ahLst/>
              <a:cxnLst/>
              <a:rect r="r" b="b" t="t" l="l"/>
              <a:pathLst>
                <a:path h="1131856" w="4335620">
                  <a:moveTo>
                    <a:pt x="0" y="565876"/>
                  </a:moveTo>
                  <a:cubicBezTo>
                    <a:pt x="0" y="253328"/>
                    <a:pt x="366951" y="0"/>
                    <a:pt x="819684" y="0"/>
                  </a:cubicBezTo>
                  <a:lnTo>
                    <a:pt x="3515936" y="0"/>
                  </a:lnTo>
                  <a:cubicBezTo>
                    <a:pt x="3968669" y="0"/>
                    <a:pt x="4335620" y="253328"/>
                    <a:pt x="4335620" y="565876"/>
                  </a:cubicBezTo>
                  <a:cubicBezTo>
                    <a:pt x="4335620" y="878424"/>
                    <a:pt x="3968669" y="1131752"/>
                    <a:pt x="3515936" y="1131752"/>
                  </a:cubicBezTo>
                  <a:lnTo>
                    <a:pt x="819684" y="1131752"/>
                  </a:lnTo>
                  <a:cubicBezTo>
                    <a:pt x="366951" y="1131856"/>
                    <a:pt x="0" y="878424"/>
                    <a:pt x="0" y="565876"/>
                  </a:cubicBezTo>
                  <a:close/>
                </a:path>
              </a:pathLst>
            </a:custGeom>
            <a:solidFill>
              <a:srgbClr val="DDA6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4335661" cy="1141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001252" y="5141557"/>
            <a:ext cx="2673545" cy="848852"/>
            <a:chOff x="0" y="0"/>
            <a:chExt cx="3564727" cy="11318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64694" cy="1131856"/>
            </a:xfrm>
            <a:custGeom>
              <a:avLst/>
              <a:gdLst/>
              <a:ahLst/>
              <a:cxnLst/>
              <a:rect r="r" b="b" t="t" l="l"/>
              <a:pathLst>
                <a:path h="1131856" w="3564694">
                  <a:moveTo>
                    <a:pt x="0" y="565876"/>
                  </a:moveTo>
                  <a:cubicBezTo>
                    <a:pt x="0" y="253328"/>
                    <a:pt x="301702" y="0"/>
                    <a:pt x="673934" y="0"/>
                  </a:cubicBezTo>
                  <a:lnTo>
                    <a:pt x="2890759" y="0"/>
                  </a:lnTo>
                  <a:cubicBezTo>
                    <a:pt x="3262991" y="0"/>
                    <a:pt x="3564694" y="253328"/>
                    <a:pt x="3564694" y="565876"/>
                  </a:cubicBezTo>
                  <a:cubicBezTo>
                    <a:pt x="3564694" y="878424"/>
                    <a:pt x="3262991" y="1131752"/>
                    <a:pt x="2890759" y="1131752"/>
                  </a:cubicBezTo>
                  <a:lnTo>
                    <a:pt x="673934" y="1131752"/>
                  </a:lnTo>
                  <a:cubicBezTo>
                    <a:pt x="301702" y="1131856"/>
                    <a:pt x="0" y="878424"/>
                    <a:pt x="0" y="565876"/>
                  </a:cubicBezTo>
                  <a:close/>
                </a:path>
              </a:pathLst>
            </a:custGeom>
            <a:solidFill>
              <a:srgbClr val="E498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3564727" cy="1141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Product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530322" y="2557049"/>
            <a:ext cx="7227357" cy="1261190"/>
            <a:chOff x="0" y="0"/>
            <a:chExt cx="9636475" cy="16815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36461" cy="1681639"/>
            </a:xfrm>
            <a:custGeom>
              <a:avLst/>
              <a:gdLst/>
              <a:ahLst/>
              <a:cxnLst/>
              <a:rect r="r" b="b" t="t" l="l"/>
              <a:pathLst>
                <a:path h="1681639" w="9636461">
                  <a:moveTo>
                    <a:pt x="0" y="840755"/>
                  </a:moveTo>
                  <a:cubicBezTo>
                    <a:pt x="0" y="376384"/>
                    <a:pt x="630913" y="0"/>
                    <a:pt x="1409316" y="0"/>
                  </a:cubicBezTo>
                  <a:lnTo>
                    <a:pt x="8227144" y="0"/>
                  </a:lnTo>
                  <a:cubicBezTo>
                    <a:pt x="9005547" y="0"/>
                    <a:pt x="9636461" y="376384"/>
                    <a:pt x="9636461" y="840755"/>
                  </a:cubicBezTo>
                  <a:cubicBezTo>
                    <a:pt x="9636461" y="1305127"/>
                    <a:pt x="9005547" y="1681511"/>
                    <a:pt x="8227144" y="1681511"/>
                  </a:cubicBezTo>
                  <a:lnTo>
                    <a:pt x="1409316" y="1681511"/>
                  </a:lnTo>
                  <a:cubicBezTo>
                    <a:pt x="630913" y="1681639"/>
                    <a:pt x="0" y="1305127"/>
                    <a:pt x="0" y="840755"/>
                  </a:cubicBezTo>
                  <a:close/>
                </a:path>
              </a:pathLst>
            </a:custGeom>
            <a:solidFill>
              <a:srgbClr val="2CD99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9636475" cy="1681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2070779" y="5990447"/>
            <a:ext cx="349179" cy="616295"/>
          </a:xfrm>
          <a:prstGeom prst="line">
            <a:avLst/>
          </a:prstGeom>
          <a:ln cap="rnd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3214984" y="3187644"/>
            <a:ext cx="2315338" cy="1953951"/>
          </a:xfrm>
          <a:prstGeom prst="line">
            <a:avLst/>
          </a:prstGeom>
          <a:ln cap="rnd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7108923" y="3871876"/>
            <a:ext cx="47272" cy="1269719"/>
          </a:xfrm>
          <a:prstGeom prst="line">
            <a:avLst/>
          </a:prstGeom>
          <a:ln cap="rnd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3469510" y="6606742"/>
            <a:ext cx="1763465" cy="685306"/>
            <a:chOff x="0" y="0"/>
            <a:chExt cx="2351286" cy="9137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51264" cy="913795"/>
            </a:xfrm>
            <a:custGeom>
              <a:avLst/>
              <a:gdLst/>
              <a:ahLst/>
              <a:cxnLst/>
              <a:rect r="r" b="b" t="t" l="l"/>
              <a:pathLst>
                <a:path h="913795" w="2351264">
                  <a:moveTo>
                    <a:pt x="0" y="456850"/>
                  </a:moveTo>
                  <a:cubicBezTo>
                    <a:pt x="0" y="204520"/>
                    <a:pt x="199002" y="0"/>
                    <a:pt x="444525" y="0"/>
                  </a:cubicBezTo>
                  <a:lnTo>
                    <a:pt x="1906739" y="0"/>
                  </a:lnTo>
                  <a:cubicBezTo>
                    <a:pt x="2152262" y="0"/>
                    <a:pt x="2351264" y="204520"/>
                    <a:pt x="2351264" y="456850"/>
                  </a:cubicBezTo>
                  <a:cubicBezTo>
                    <a:pt x="2351264" y="709181"/>
                    <a:pt x="2152262" y="913701"/>
                    <a:pt x="1906739" y="913701"/>
                  </a:cubicBezTo>
                  <a:lnTo>
                    <a:pt x="444525" y="913701"/>
                  </a:lnTo>
                  <a:cubicBezTo>
                    <a:pt x="199002" y="913795"/>
                    <a:pt x="0" y="709181"/>
                    <a:pt x="0" y="45685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2351286" cy="92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Month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H="true" flipV="true">
            <a:off x="3977964" y="5990447"/>
            <a:ext cx="373278" cy="616295"/>
          </a:xfrm>
          <a:prstGeom prst="line">
            <a:avLst/>
          </a:prstGeom>
          <a:ln cap="rnd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5483050" y="5141595"/>
            <a:ext cx="3251746" cy="848852"/>
            <a:chOff x="0" y="0"/>
            <a:chExt cx="4335661" cy="11318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335620" cy="1131856"/>
            </a:xfrm>
            <a:custGeom>
              <a:avLst/>
              <a:gdLst/>
              <a:ahLst/>
              <a:cxnLst/>
              <a:rect r="r" b="b" t="t" l="l"/>
              <a:pathLst>
                <a:path h="1131856" w="4335620">
                  <a:moveTo>
                    <a:pt x="0" y="565876"/>
                  </a:moveTo>
                  <a:cubicBezTo>
                    <a:pt x="0" y="253328"/>
                    <a:pt x="366951" y="0"/>
                    <a:pt x="819684" y="0"/>
                  </a:cubicBezTo>
                  <a:lnTo>
                    <a:pt x="3515936" y="0"/>
                  </a:lnTo>
                  <a:cubicBezTo>
                    <a:pt x="3968669" y="0"/>
                    <a:pt x="4335620" y="253328"/>
                    <a:pt x="4335620" y="565876"/>
                  </a:cubicBezTo>
                  <a:cubicBezTo>
                    <a:pt x="4335620" y="878424"/>
                    <a:pt x="3968669" y="1131752"/>
                    <a:pt x="3515936" y="1131752"/>
                  </a:cubicBezTo>
                  <a:lnTo>
                    <a:pt x="819684" y="1131752"/>
                  </a:lnTo>
                  <a:cubicBezTo>
                    <a:pt x="366951" y="1131856"/>
                    <a:pt x="0" y="878424"/>
                    <a:pt x="0" y="565876"/>
                  </a:cubicBezTo>
                  <a:close/>
                </a:path>
              </a:pathLst>
            </a:custGeom>
            <a:solidFill>
              <a:srgbClr val="DDA6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4335661" cy="1141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Sales Region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200587" y="6544695"/>
            <a:ext cx="1811574" cy="719589"/>
            <a:chOff x="0" y="0"/>
            <a:chExt cx="2415432" cy="9594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15409" cy="959505"/>
            </a:xfrm>
            <a:custGeom>
              <a:avLst/>
              <a:gdLst/>
              <a:ahLst/>
              <a:cxnLst/>
              <a:rect r="r" b="b" t="t" l="l"/>
              <a:pathLst>
                <a:path h="959505" w="2415409">
                  <a:moveTo>
                    <a:pt x="0" y="479704"/>
                  </a:moveTo>
                  <a:cubicBezTo>
                    <a:pt x="0" y="214751"/>
                    <a:pt x="204431" y="0"/>
                    <a:pt x="456653" y="0"/>
                  </a:cubicBezTo>
                  <a:lnTo>
                    <a:pt x="1958757" y="0"/>
                  </a:lnTo>
                  <a:cubicBezTo>
                    <a:pt x="2210978" y="0"/>
                    <a:pt x="2415409" y="214751"/>
                    <a:pt x="2415409" y="479704"/>
                  </a:cubicBezTo>
                  <a:cubicBezTo>
                    <a:pt x="2415409" y="744658"/>
                    <a:pt x="2210978" y="959409"/>
                    <a:pt x="1958757" y="959409"/>
                  </a:cubicBezTo>
                  <a:lnTo>
                    <a:pt x="456653" y="959409"/>
                  </a:lnTo>
                  <a:cubicBezTo>
                    <a:pt x="204431" y="959505"/>
                    <a:pt x="0" y="744658"/>
                    <a:pt x="0" y="47970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415432" cy="959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0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7106374" y="5990409"/>
            <a:ext cx="2549" cy="554286"/>
          </a:xfrm>
          <a:prstGeom prst="line">
            <a:avLst/>
          </a:prstGeom>
          <a:ln cap="rnd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12757667" y="3187644"/>
            <a:ext cx="2580358" cy="1953913"/>
          </a:xfrm>
          <a:prstGeom prst="line">
            <a:avLst/>
          </a:prstGeom>
          <a:ln cap="rnd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3309551" y="6578978"/>
            <a:ext cx="1763465" cy="685306"/>
            <a:chOff x="0" y="0"/>
            <a:chExt cx="2351286" cy="91374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351264" cy="913795"/>
            </a:xfrm>
            <a:custGeom>
              <a:avLst/>
              <a:gdLst/>
              <a:ahLst/>
              <a:cxnLst/>
              <a:rect r="r" b="b" t="t" l="l"/>
              <a:pathLst>
                <a:path h="913795" w="2351264">
                  <a:moveTo>
                    <a:pt x="0" y="456850"/>
                  </a:moveTo>
                  <a:cubicBezTo>
                    <a:pt x="0" y="204520"/>
                    <a:pt x="199002" y="0"/>
                    <a:pt x="444525" y="0"/>
                  </a:cubicBezTo>
                  <a:lnTo>
                    <a:pt x="1906739" y="0"/>
                  </a:lnTo>
                  <a:cubicBezTo>
                    <a:pt x="2152262" y="0"/>
                    <a:pt x="2351264" y="204520"/>
                    <a:pt x="2351264" y="456850"/>
                  </a:cubicBezTo>
                  <a:cubicBezTo>
                    <a:pt x="2351264" y="709181"/>
                    <a:pt x="2152262" y="913701"/>
                    <a:pt x="1906739" y="913701"/>
                  </a:cubicBezTo>
                  <a:lnTo>
                    <a:pt x="444525" y="913701"/>
                  </a:lnTo>
                  <a:cubicBezTo>
                    <a:pt x="199002" y="913795"/>
                    <a:pt x="0" y="709181"/>
                    <a:pt x="0" y="45685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2351286" cy="92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Popularity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 flipV="true">
            <a:off x="14191284" y="5962682"/>
            <a:ext cx="258276" cy="616295"/>
          </a:xfrm>
          <a:prstGeom prst="line">
            <a:avLst/>
          </a:prstGeom>
          <a:ln cap="rnd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5495835" y="6578978"/>
            <a:ext cx="2076657" cy="685306"/>
            <a:chOff x="0" y="0"/>
            <a:chExt cx="2768875" cy="91374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768849" cy="913795"/>
            </a:xfrm>
            <a:custGeom>
              <a:avLst/>
              <a:gdLst/>
              <a:ahLst/>
              <a:cxnLst/>
              <a:rect r="r" b="b" t="t" l="l"/>
              <a:pathLst>
                <a:path h="913795" w="2768849">
                  <a:moveTo>
                    <a:pt x="0" y="456850"/>
                  </a:moveTo>
                  <a:cubicBezTo>
                    <a:pt x="0" y="204520"/>
                    <a:pt x="234345" y="0"/>
                    <a:pt x="523473" y="0"/>
                  </a:cubicBezTo>
                  <a:lnTo>
                    <a:pt x="2245376" y="0"/>
                  </a:lnTo>
                  <a:cubicBezTo>
                    <a:pt x="2534504" y="0"/>
                    <a:pt x="2768849" y="204520"/>
                    <a:pt x="2768849" y="456850"/>
                  </a:cubicBezTo>
                  <a:cubicBezTo>
                    <a:pt x="2768849" y="709181"/>
                    <a:pt x="2534504" y="913701"/>
                    <a:pt x="2245376" y="913701"/>
                  </a:cubicBezTo>
                  <a:lnTo>
                    <a:pt x="523473" y="913701"/>
                  </a:lnTo>
                  <a:cubicBezTo>
                    <a:pt x="234345" y="913795"/>
                    <a:pt x="0" y="709181"/>
                    <a:pt x="0" y="45685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2768875" cy="92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Profitability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 flipV="true">
            <a:off x="16222685" y="5962682"/>
            <a:ext cx="311479" cy="616295"/>
          </a:xfrm>
          <a:prstGeom prst="line">
            <a:avLst/>
          </a:prstGeom>
          <a:ln cap="rnd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10790808" y="3871876"/>
            <a:ext cx="0" cy="1271624"/>
          </a:xfrm>
          <a:prstGeom prst="line">
            <a:avLst/>
          </a:prstGeom>
          <a:ln cap="rnd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9164935" y="5143500"/>
            <a:ext cx="3251746" cy="848852"/>
            <a:chOff x="0" y="0"/>
            <a:chExt cx="4335661" cy="113180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335620" cy="1131856"/>
            </a:xfrm>
            <a:custGeom>
              <a:avLst/>
              <a:gdLst/>
              <a:ahLst/>
              <a:cxnLst/>
              <a:rect r="r" b="b" t="t" l="l"/>
              <a:pathLst>
                <a:path h="1131856" w="4335620">
                  <a:moveTo>
                    <a:pt x="0" y="565876"/>
                  </a:moveTo>
                  <a:cubicBezTo>
                    <a:pt x="0" y="253328"/>
                    <a:pt x="366951" y="0"/>
                    <a:pt x="819684" y="0"/>
                  </a:cubicBezTo>
                  <a:lnTo>
                    <a:pt x="3515936" y="0"/>
                  </a:lnTo>
                  <a:cubicBezTo>
                    <a:pt x="3968669" y="0"/>
                    <a:pt x="4335620" y="253328"/>
                    <a:pt x="4335620" y="565876"/>
                  </a:cubicBezTo>
                  <a:cubicBezTo>
                    <a:pt x="4335620" y="878424"/>
                    <a:pt x="3968669" y="1131752"/>
                    <a:pt x="3515936" y="1131752"/>
                  </a:cubicBezTo>
                  <a:lnTo>
                    <a:pt x="819684" y="1131752"/>
                  </a:lnTo>
                  <a:cubicBezTo>
                    <a:pt x="366951" y="1131856"/>
                    <a:pt x="0" y="878424"/>
                    <a:pt x="0" y="565876"/>
                  </a:cubicBezTo>
                  <a:close/>
                </a:path>
              </a:pathLst>
            </a:custGeom>
            <a:solidFill>
              <a:srgbClr val="DDA6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4335661" cy="1141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734795" y="6578978"/>
            <a:ext cx="1763465" cy="685306"/>
            <a:chOff x="0" y="0"/>
            <a:chExt cx="2351286" cy="91374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351264" cy="913795"/>
            </a:xfrm>
            <a:custGeom>
              <a:avLst/>
              <a:gdLst/>
              <a:ahLst/>
              <a:cxnLst/>
              <a:rect r="r" b="b" t="t" l="l"/>
              <a:pathLst>
                <a:path h="913795" w="2351264">
                  <a:moveTo>
                    <a:pt x="0" y="456850"/>
                  </a:moveTo>
                  <a:cubicBezTo>
                    <a:pt x="0" y="204520"/>
                    <a:pt x="199002" y="0"/>
                    <a:pt x="444525" y="0"/>
                  </a:cubicBezTo>
                  <a:lnTo>
                    <a:pt x="1906739" y="0"/>
                  </a:lnTo>
                  <a:cubicBezTo>
                    <a:pt x="2152262" y="0"/>
                    <a:pt x="2351264" y="204520"/>
                    <a:pt x="2351264" y="456850"/>
                  </a:cubicBezTo>
                  <a:cubicBezTo>
                    <a:pt x="2351264" y="709181"/>
                    <a:pt x="2152262" y="913701"/>
                    <a:pt x="1906739" y="913701"/>
                  </a:cubicBezTo>
                  <a:lnTo>
                    <a:pt x="444525" y="913701"/>
                  </a:lnTo>
                  <a:cubicBezTo>
                    <a:pt x="199002" y="913795"/>
                    <a:pt x="0" y="709181"/>
                    <a:pt x="0" y="45685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"/>
              <a:ext cx="2351286" cy="92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Promotion</a:t>
              </a:r>
            </a:p>
          </p:txBody>
        </p:sp>
      </p:grpSp>
      <p:sp>
        <p:nvSpPr>
          <p:cNvPr name="AutoShape 46" id="46"/>
          <p:cNvSpPr/>
          <p:nvPr/>
        </p:nvSpPr>
        <p:spPr>
          <a:xfrm flipV="true">
            <a:off x="9616528" y="5742195"/>
            <a:ext cx="336781" cy="836782"/>
          </a:xfrm>
          <a:prstGeom prst="line">
            <a:avLst/>
          </a:prstGeom>
          <a:ln cap="rnd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47" id="47"/>
          <p:cNvGrpSpPr/>
          <p:nvPr/>
        </p:nvGrpSpPr>
        <p:grpSpPr>
          <a:xfrm rot="0">
            <a:off x="11105603" y="6544695"/>
            <a:ext cx="1932106" cy="685306"/>
            <a:chOff x="0" y="0"/>
            <a:chExt cx="2576142" cy="91374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576118" cy="913795"/>
            </a:xfrm>
            <a:custGeom>
              <a:avLst/>
              <a:gdLst/>
              <a:ahLst/>
              <a:cxnLst/>
              <a:rect r="r" b="b" t="t" l="l"/>
              <a:pathLst>
                <a:path h="913795" w="2576118">
                  <a:moveTo>
                    <a:pt x="0" y="456850"/>
                  </a:moveTo>
                  <a:cubicBezTo>
                    <a:pt x="0" y="204520"/>
                    <a:pt x="218033" y="0"/>
                    <a:pt x="487036" y="0"/>
                  </a:cubicBezTo>
                  <a:lnTo>
                    <a:pt x="2089082" y="0"/>
                  </a:lnTo>
                  <a:cubicBezTo>
                    <a:pt x="2358085" y="0"/>
                    <a:pt x="2576118" y="204520"/>
                    <a:pt x="2576118" y="456850"/>
                  </a:cubicBezTo>
                  <a:cubicBezTo>
                    <a:pt x="2576118" y="709181"/>
                    <a:pt x="2358085" y="913701"/>
                    <a:pt x="2089082" y="913701"/>
                  </a:cubicBezTo>
                  <a:lnTo>
                    <a:pt x="487036" y="913701"/>
                  </a:lnTo>
                  <a:cubicBezTo>
                    <a:pt x="218033" y="913795"/>
                    <a:pt x="0" y="709181"/>
                    <a:pt x="0" y="45685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9525"/>
              <a:ext cx="2576142" cy="92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After-Sales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 flipH="true" flipV="true">
            <a:off x="11726433" y="5962682"/>
            <a:ext cx="111072" cy="487388"/>
          </a:xfrm>
          <a:prstGeom prst="line">
            <a:avLst/>
          </a:prstGeom>
          <a:ln cap="rnd" w="571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6345218" y="2557049"/>
            <a:ext cx="6412449" cy="1261190"/>
            <a:chOff x="0" y="0"/>
            <a:chExt cx="1688875" cy="33216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688875" cy="332165"/>
            </a:xfrm>
            <a:custGeom>
              <a:avLst/>
              <a:gdLst/>
              <a:ahLst/>
              <a:cxnLst/>
              <a:rect r="r" b="b" t="t" l="l"/>
              <a:pathLst>
                <a:path h="332165" w="1688875">
                  <a:moveTo>
                    <a:pt x="61574" y="0"/>
                  </a:moveTo>
                  <a:lnTo>
                    <a:pt x="1627302" y="0"/>
                  </a:lnTo>
                  <a:cubicBezTo>
                    <a:pt x="1661308" y="0"/>
                    <a:pt x="1688875" y="27567"/>
                    <a:pt x="1688875" y="61574"/>
                  </a:cubicBezTo>
                  <a:lnTo>
                    <a:pt x="1688875" y="270592"/>
                  </a:lnTo>
                  <a:cubicBezTo>
                    <a:pt x="1688875" y="304598"/>
                    <a:pt x="1661308" y="332165"/>
                    <a:pt x="1627302" y="332165"/>
                  </a:cubicBezTo>
                  <a:lnTo>
                    <a:pt x="61574" y="332165"/>
                  </a:lnTo>
                  <a:cubicBezTo>
                    <a:pt x="45243" y="332165"/>
                    <a:pt x="29582" y="325678"/>
                    <a:pt x="18035" y="314131"/>
                  </a:cubicBezTo>
                  <a:cubicBezTo>
                    <a:pt x="6487" y="302583"/>
                    <a:pt x="0" y="286922"/>
                    <a:pt x="0" y="270592"/>
                  </a:cubicBezTo>
                  <a:lnTo>
                    <a:pt x="0" y="61574"/>
                  </a:lnTo>
                  <a:cubicBezTo>
                    <a:pt x="0" y="27567"/>
                    <a:pt x="27567" y="0"/>
                    <a:pt x="61574" y="0"/>
                  </a:cubicBezTo>
                  <a:close/>
                </a:path>
              </a:pathLst>
            </a:custGeom>
            <a:solidFill>
              <a:srgbClr val="969FEA"/>
            </a:solidFill>
            <a:ln w="47625" cap="rnd">
              <a:solidFill>
                <a:srgbClr val="FBBCF7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9525"/>
              <a:ext cx="1688875" cy="341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0">
            <a:off x="5082756" y="2224438"/>
            <a:ext cx="2335912" cy="1603326"/>
          </a:xfrm>
          <a:custGeom>
            <a:avLst/>
            <a:gdLst/>
            <a:ahLst/>
            <a:cxnLst/>
            <a:rect r="r" b="b" t="t" l="l"/>
            <a:pathLst>
              <a:path h="1603326" w="2335912">
                <a:moveTo>
                  <a:pt x="0" y="0"/>
                </a:moveTo>
                <a:lnTo>
                  <a:pt x="2335912" y="0"/>
                </a:lnTo>
                <a:lnTo>
                  <a:pt x="2335912" y="1603326"/>
                </a:lnTo>
                <a:lnTo>
                  <a:pt x="0" y="1603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8091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5475481" y="5007752"/>
            <a:ext cx="3227933" cy="954930"/>
          </a:xfrm>
          <a:custGeom>
            <a:avLst/>
            <a:gdLst/>
            <a:ahLst/>
            <a:cxnLst/>
            <a:rect r="r" b="b" t="t" l="l"/>
            <a:pathLst>
              <a:path h="954930" w="3227933">
                <a:moveTo>
                  <a:pt x="0" y="0"/>
                </a:moveTo>
                <a:lnTo>
                  <a:pt x="3227934" y="0"/>
                </a:lnTo>
                <a:lnTo>
                  <a:pt x="3227934" y="954930"/>
                </a:lnTo>
                <a:lnTo>
                  <a:pt x="0" y="954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612924" y="5007752"/>
            <a:ext cx="3227933" cy="954930"/>
          </a:xfrm>
          <a:custGeom>
            <a:avLst/>
            <a:gdLst/>
            <a:ahLst/>
            <a:cxnLst/>
            <a:rect r="r" b="b" t="t" l="l"/>
            <a:pathLst>
              <a:path h="954930" w="3227933">
                <a:moveTo>
                  <a:pt x="0" y="0"/>
                </a:moveTo>
                <a:lnTo>
                  <a:pt x="3227933" y="0"/>
                </a:lnTo>
                <a:lnTo>
                  <a:pt x="3227933" y="954930"/>
                </a:lnTo>
                <a:lnTo>
                  <a:pt x="0" y="954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9164935" y="5007752"/>
            <a:ext cx="3227933" cy="954930"/>
          </a:xfrm>
          <a:custGeom>
            <a:avLst/>
            <a:gdLst/>
            <a:ahLst/>
            <a:cxnLst/>
            <a:rect r="r" b="b" t="t" l="l"/>
            <a:pathLst>
              <a:path h="954930" w="3227933">
                <a:moveTo>
                  <a:pt x="0" y="0"/>
                </a:moveTo>
                <a:lnTo>
                  <a:pt x="3227933" y="0"/>
                </a:lnTo>
                <a:lnTo>
                  <a:pt x="3227933" y="954930"/>
                </a:lnTo>
                <a:lnTo>
                  <a:pt x="0" y="954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3724058" y="5007752"/>
            <a:ext cx="3227933" cy="954930"/>
          </a:xfrm>
          <a:custGeom>
            <a:avLst/>
            <a:gdLst/>
            <a:ahLst/>
            <a:cxnLst/>
            <a:rect r="r" b="b" t="t" l="l"/>
            <a:pathLst>
              <a:path h="954930" w="3227933">
                <a:moveTo>
                  <a:pt x="0" y="0"/>
                </a:moveTo>
                <a:lnTo>
                  <a:pt x="3227933" y="0"/>
                </a:lnTo>
                <a:lnTo>
                  <a:pt x="3227933" y="954930"/>
                </a:lnTo>
                <a:lnTo>
                  <a:pt x="0" y="954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850374" y="6450070"/>
            <a:ext cx="2200036" cy="833264"/>
          </a:xfrm>
          <a:custGeom>
            <a:avLst/>
            <a:gdLst/>
            <a:ahLst/>
            <a:cxnLst/>
            <a:rect r="r" b="b" t="t" l="l"/>
            <a:pathLst>
              <a:path h="833264" w="2200036">
                <a:moveTo>
                  <a:pt x="0" y="0"/>
                </a:moveTo>
                <a:lnTo>
                  <a:pt x="2200036" y="0"/>
                </a:lnTo>
                <a:lnTo>
                  <a:pt x="2200036" y="833264"/>
                </a:lnTo>
                <a:lnTo>
                  <a:pt x="0" y="8332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3469510" y="6640172"/>
            <a:ext cx="1763465" cy="685306"/>
            <a:chOff x="0" y="0"/>
            <a:chExt cx="2351286" cy="91374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351264" cy="913795"/>
            </a:xfrm>
            <a:custGeom>
              <a:avLst/>
              <a:gdLst/>
              <a:ahLst/>
              <a:cxnLst/>
              <a:rect r="r" b="b" t="t" l="l"/>
              <a:pathLst>
                <a:path h="913795" w="2351264">
                  <a:moveTo>
                    <a:pt x="0" y="456850"/>
                  </a:moveTo>
                  <a:cubicBezTo>
                    <a:pt x="0" y="204520"/>
                    <a:pt x="199002" y="0"/>
                    <a:pt x="444525" y="0"/>
                  </a:cubicBezTo>
                  <a:lnTo>
                    <a:pt x="1906739" y="0"/>
                  </a:lnTo>
                  <a:cubicBezTo>
                    <a:pt x="2152262" y="0"/>
                    <a:pt x="2351264" y="204520"/>
                    <a:pt x="2351264" y="456850"/>
                  </a:cubicBezTo>
                  <a:cubicBezTo>
                    <a:pt x="2351264" y="709181"/>
                    <a:pt x="2152262" y="913701"/>
                    <a:pt x="1906739" y="913701"/>
                  </a:cubicBezTo>
                  <a:lnTo>
                    <a:pt x="444525" y="913701"/>
                  </a:lnTo>
                  <a:cubicBezTo>
                    <a:pt x="199002" y="913795"/>
                    <a:pt x="0" y="709181"/>
                    <a:pt x="0" y="45685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9525"/>
              <a:ext cx="2351286" cy="92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373A5B"/>
                  </a:solidFill>
                  <a:latin typeface="Bree Serif"/>
                  <a:ea typeface="Bree Serif"/>
                  <a:cs typeface="Bree Serif"/>
                  <a:sym typeface="Bree Serif"/>
                </a:rPr>
                <a:t>Kuartal</a:t>
              </a: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3130837" y="6483500"/>
            <a:ext cx="2200036" cy="833264"/>
          </a:xfrm>
          <a:custGeom>
            <a:avLst/>
            <a:gdLst/>
            <a:ahLst/>
            <a:cxnLst/>
            <a:rect r="r" b="b" t="t" l="l"/>
            <a:pathLst>
              <a:path h="833264" w="2200036">
                <a:moveTo>
                  <a:pt x="0" y="0"/>
                </a:moveTo>
                <a:lnTo>
                  <a:pt x="2200037" y="0"/>
                </a:lnTo>
                <a:lnTo>
                  <a:pt x="2200037" y="833264"/>
                </a:lnTo>
                <a:lnTo>
                  <a:pt x="0" y="8332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5860863" y="6450070"/>
            <a:ext cx="2200036" cy="833264"/>
          </a:xfrm>
          <a:custGeom>
            <a:avLst/>
            <a:gdLst/>
            <a:ahLst/>
            <a:cxnLst/>
            <a:rect r="r" b="b" t="t" l="l"/>
            <a:pathLst>
              <a:path h="833264" w="2200036">
                <a:moveTo>
                  <a:pt x="0" y="0"/>
                </a:moveTo>
                <a:lnTo>
                  <a:pt x="2200036" y="0"/>
                </a:lnTo>
                <a:lnTo>
                  <a:pt x="2200036" y="833264"/>
                </a:lnTo>
                <a:lnTo>
                  <a:pt x="0" y="8332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8451424" y="6431020"/>
            <a:ext cx="2200036" cy="833264"/>
          </a:xfrm>
          <a:custGeom>
            <a:avLst/>
            <a:gdLst/>
            <a:ahLst/>
            <a:cxnLst/>
            <a:rect r="r" b="b" t="t" l="l"/>
            <a:pathLst>
              <a:path h="833264" w="2200036">
                <a:moveTo>
                  <a:pt x="0" y="0"/>
                </a:moveTo>
                <a:lnTo>
                  <a:pt x="2200036" y="0"/>
                </a:lnTo>
                <a:lnTo>
                  <a:pt x="2200036" y="833264"/>
                </a:lnTo>
                <a:lnTo>
                  <a:pt x="0" y="8332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10832435" y="6450070"/>
            <a:ext cx="2200036" cy="833264"/>
          </a:xfrm>
          <a:custGeom>
            <a:avLst/>
            <a:gdLst/>
            <a:ahLst/>
            <a:cxnLst/>
            <a:rect r="r" b="b" t="t" l="l"/>
            <a:pathLst>
              <a:path h="833264" w="2200036">
                <a:moveTo>
                  <a:pt x="0" y="0"/>
                </a:moveTo>
                <a:lnTo>
                  <a:pt x="2200037" y="0"/>
                </a:lnTo>
                <a:lnTo>
                  <a:pt x="2200037" y="833264"/>
                </a:lnTo>
                <a:lnTo>
                  <a:pt x="0" y="8332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3137988" y="6450070"/>
            <a:ext cx="2200036" cy="833264"/>
          </a:xfrm>
          <a:custGeom>
            <a:avLst/>
            <a:gdLst/>
            <a:ahLst/>
            <a:cxnLst/>
            <a:rect r="r" b="b" t="t" l="l"/>
            <a:pathLst>
              <a:path h="833264" w="2200036">
                <a:moveTo>
                  <a:pt x="0" y="0"/>
                </a:moveTo>
                <a:lnTo>
                  <a:pt x="2200037" y="0"/>
                </a:lnTo>
                <a:lnTo>
                  <a:pt x="2200037" y="833264"/>
                </a:lnTo>
                <a:lnTo>
                  <a:pt x="0" y="8332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5519000" y="6431020"/>
            <a:ext cx="2200036" cy="833264"/>
          </a:xfrm>
          <a:custGeom>
            <a:avLst/>
            <a:gdLst/>
            <a:ahLst/>
            <a:cxnLst/>
            <a:rect r="r" b="b" t="t" l="l"/>
            <a:pathLst>
              <a:path h="833264" w="2200036">
                <a:moveTo>
                  <a:pt x="0" y="0"/>
                </a:moveTo>
                <a:lnTo>
                  <a:pt x="2200036" y="0"/>
                </a:lnTo>
                <a:lnTo>
                  <a:pt x="2200036" y="833264"/>
                </a:lnTo>
                <a:lnTo>
                  <a:pt x="0" y="8332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3275155" y="1176652"/>
            <a:ext cx="11858032" cy="105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63B3F8"/>
                </a:solidFill>
                <a:latin typeface="Bree Serif"/>
                <a:ea typeface="Bree Serif"/>
                <a:cs typeface="Bree Serif"/>
                <a:sym typeface="Bree Serif"/>
              </a:rPr>
              <a:t>ROOT CAUSE ANALYSIS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991663" y="3018862"/>
            <a:ext cx="6425018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How to increase sugar sales by 5% within one year? 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349876" y="5370720"/>
            <a:ext cx="173021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Sales Period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6200587" y="5370720"/>
            <a:ext cx="1777722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Sales Region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9429558" y="5389770"/>
            <a:ext cx="2698686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1"/>
              </a:lnSpc>
              <a:spcBef>
                <a:spcPct val="0"/>
              </a:spcBef>
            </a:pPr>
            <a:r>
              <a:rPr lang="en-US" sz="2292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Strategy Innovation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4001252" y="5342145"/>
            <a:ext cx="2698686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  <a:spcBef>
                <a:spcPct val="0"/>
              </a:spcBef>
            </a:pPr>
            <a:r>
              <a:rPr lang="en-US" sz="2592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Product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406872" y="6745418"/>
            <a:ext cx="110609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Kuartal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3773834" y="6773183"/>
            <a:ext cx="93309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Month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6069936" y="6730228"/>
            <a:ext cx="177188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Contribution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8803015" y="6720703"/>
            <a:ext cx="151590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Promotion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1138961" y="6745418"/>
            <a:ext cx="158698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After-Sales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468148" y="6745418"/>
            <a:ext cx="153971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Popularity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5732359" y="6726368"/>
            <a:ext cx="177331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CEC"/>
                </a:solidFill>
                <a:latin typeface="Bree Serif"/>
                <a:ea typeface="Bree Serif"/>
                <a:cs typeface="Bree Serif"/>
                <a:sym typeface="Bree Serif"/>
              </a:rPr>
              <a:t>Profitability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6805391" y="8616834"/>
            <a:ext cx="467721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u="sng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  <a:hlinkClick r:id="rId10" tooltip="https://whimsical.com/tim-6-revou-us-candy-distributor-77BbdCxq7nhKg8ZRo4iZhh"/>
              </a:rPr>
              <a:t>Root Cause Analisis</a:t>
            </a:r>
          </a:p>
        </p:txBody>
      </p:sp>
      <p:grpSp>
        <p:nvGrpSpPr>
          <p:cNvPr name="Group 83" id="83"/>
          <p:cNvGrpSpPr/>
          <p:nvPr/>
        </p:nvGrpSpPr>
        <p:grpSpPr>
          <a:xfrm rot="0">
            <a:off x="7342444" y="233076"/>
            <a:ext cx="2926672" cy="809733"/>
            <a:chOff x="0" y="0"/>
            <a:chExt cx="3902230" cy="1079644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154391"/>
              <a:ext cx="2411084" cy="925253"/>
            </a:xfrm>
            <a:custGeom>
              <a:avLst/>
              <a:gdLst/>
              <a:ahLst/>
              <a:cxnLst/>
              <a:rect r="r" b="b" t="t" l="l"/>
              <a:pathLst>
                <a:path h="925253" w="2411084">
                  <a:moveTo>
                    <a:pt x="0" y="0"/>
                  </a:moveTo>
                  <a:lnTo>
                    <a:pt x="2411084" y="0"/>
                  </a:lnTo>
                  <a:lnTo>
                    <a:pt x="2411084" y="925253"/>
                  </a:lnTo>
                  <a:lnTo>
                    <a:pt x="0" y="92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2822586" y="0"/>
              <a:ext cx="1079644" cy="1079644"/>
            </a:xfrm>
            <a:custGeom>
              <a:avLst/>
              <a:gdLst/>
              <a:ahLst/>
              <a:cxnLst/>
              <a:rect r="r" b="b" t="t" l="l"/>
              <a:pathLst>
                <a:path h="1079644" w="1079644">
                  <a:moveTo>
                    <a:pt x="0" y="0"/>
                  </a:moveTo>
                  <a:lnTo>
                    <a:pt x="1079644" y="0"/>
                  </a:lnTo>
                  <a:lnTo>
                    <a:pt x="1079644" y="1079644"/>
                  </a:lnTo>
                  <a:lnTo>
                    <a:pt x="0" y="1079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DAGYDl0lReQ</dc:identifier>
  <dcterms:modified xsi:type="dcterms:W3CDTF">2011-08-01T06:04:30Z</dcterms:modified>
  <cp:revision>1</cp:revision>
  <dc:title>KM-SEP24-Capstone-Sabang-06</dc:title>
</cp:coreProperties>
</file>